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536" r:id="rId3"/>
    <p:sldId id="568" r:id="rId4"/>
    <p:sldId id="570" r:id="rId5"/>
    <p:sldId id="571" r:id="rId6"/>
    <p:sldId id="538" r:id="rId7"/>
    <p:sldId id="539" r:id="rId8"/>
    <p:sldId id="540" r:id="rId9"/>
    <p:sldId id="541" r:id="rId10"/>
    <p:sldId id="572" r:id="rId11"/>
    <p:sldId id="573" r:id="rId12"/>
    <p:sldId id="542" r:id="rId13"/>
    <p:sldId id="543" r:id="rId14"/>
    <p:sldId id="545" r:id="rId15"/>
    <p:sldId id="546" r:id="rId16"/>
    <p:sldId id="547" r:id="rId17"/>
    <p:sldId id="550" r:id="rId18"/>
    <p:sldId id="551" r:id="rId19"/>
    <p:sldId id="552" r:id="rId20"/>
    <p:sldId id="553" r:id="rId21"/>
    <p:sldId id="554" r:id="rId22"/>
    <p:sldId id="555" r:id="rId23"/>
    <p:sldId id="556" r:id="rId24"/>
    <p:sldId id="557" r:id="rId25"/>
    <p:sldId id="421" r:id="rId26"/>
    <p:sldId id="449" r:id="rId27"/>
    <p:sldId id="422" r:id="rId28"/>
    <p:sldId id="444" r:id="rId29"/>
    <p:sldId id="424" r:id="rId30"/>
    <p:sldId id="426" r:id="rId31"/>
    <p:sldId id="567" r:id="rId32"/>
    <p:sldId id="429" r:id="rId33"/>
    <p:sldId id="430" r:id="rId34"/>
    <p:sldId id="432" r:id="rId35"/>
    <p:sldId id="435" r:id="rId36"/>
    <p:sldId id="436" r:id="rId37"/>
    <p:sldId id="498" r:id="rId38"/>
    <p:sldId id="457" r:id="rId39"/>
    <p:sldId id="458" r:id="rId40"/>
    <p:sldId id="459" r:id="rId41"/>
    <p:sldId id="460" r:id="rId42"/>
    <p:sldId id="461" r:id="rId43"/>
    <p:sldId id="462" r:id="rId44"/>
    <p:sldId id="463" r:id="rId45"/>
    <p:sldId id="46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16"/>
    <p:restoredTop sz="91134"/>
  </p:normalViewPr>
  <p:slideViewPr>
    <p:cSldViewPr snapToGrid="0" snapToObjects="1">
      <p:cViewPr varScale="1">
        <p:scale>
          <a:sx n="198" d="100"/>
          <a:sy n="198"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2</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78467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14</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03403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15</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Transition model: given a state and an action, this returns the resulting state.  For example, if we apply</a:t>
            </a:r>
            <a:r>
              <a:rPr lang="en-US" baseline="0" dirty="0"/>
              <a:t> </a:t>
            </a:r>
            <a:r>
              <a:rPr lang="en-US" i="1" baseline="0" dirty="0"/>
              <a:t>left</a:t>
            </a:r>
            <a:r>
              <a:rPr lang="en-US" i="0" baseline="0" dirty="0"/>
              <a:t> to the start state, the resulting state has 5 and the blank switched.</a:t>
            </a:r>
            <a:endParaRPr lang="en-US" dirty="0"/>
          </a:p>
        </p:txBody>
      </p:sp>
    </p:spTree>
    <p:extLst>
      <p:ext uri="{BB962C8B-B14F-4D97-AF65-F5344CB8AC3E}">
        <p14:creationId xmlns:p14="http://schemas.microsoft.com/office/powerpoint/2010/main" val="1135869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16</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3412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17</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455613" y="719138"/>
            <a:ext cx="6391275"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456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18</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74018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19</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Shaded nodes are the ones that have been expanded</a:t>
            </a:r>
          </a:p>
          <a:p>
            <a:pPr eaLnBrk="1" hangingPunct="1"/>
            <a:r>
              <a:rPr lang="en-US" dirty="0"/>
              <a:t>Nodes that have been generated by not yet expanded are outlined</a:t>
            </a:r>
            <a:r>
              <a:rPr lang="en-US" baseline="0" dirty="0"/>
              <a:t> in bold.  </a:t>
            </a:r>
          </a:p>
          <a:p>
            <a:pPr eaLnBrk="1" hangingPunct="1"/>
            <a:endParaRPr lang="en-US" dirty="0"/>
          </a:p>
          <a:p>
            <a:pPr eaLnBrk="1" hangingPunct="1"/>
            <a:r>
              <a:rPr lang="en-US" dirty="0"/>
              <a:t>There’s a loop</a:t>
            </a:r>
            <a:r>
              <a:rPr lang="en-US" baseline="0" dirty="0"/>
              <a:t> if we expand Arad again.  Is that good? No.</a:t>
            </a:r>
            <a:endParaRPr lang="en-US" dirty="0"/>
          </a:p>
        </p:txBody>
      </p:sp>
    </p:spTree>
    <p:extLst>
      <p:ext uri="{BB962C8B-B14F-4D97-AF65-F5344CB8AC3E}">
        <p14:creationId xmlns:p14="http://schemas.microsoft.com/office/powerpoint/2010/main" val="3339516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20</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For each node n of the tree, we have a structure that contains four components:  </a:t>
            </a:r>
          </a:p>
          <a:p>
            <a:pPr eaLnBrk="1" hangingPunct="1"/>
            <a:r>
              <a:rPr lang="en-US" dirty="0"/>
              <a:t>• </a:t>
            </a:r>
            <a:r>
              <a:rPr lang="en-US" dirty="0" err="1"/>
              <a:t>n.STATE</a:t>
            </a:r>
            <a:r>
              <a:rPr lang="en-US" dirty="0"/>
              <a:t>: the state in the state space to which the node corresponds; </a:t>
            </a:r>
          </a:p>
          <a:p>
            <a:pPr eaLnBrk="1" hangingPunct="1"/>
            <a:r>
              <a:rPr lang="en-US" dirty="0"/>
              <a:t>• </a:t>
            </a:r>
            <a:r>
              <a:rPr lang="en-US" dirty="0" err="1"/>
              <a:t>n.PARENT</a:t>
            </a:r>
            <a:r>
              <a:rPr lang="en-US" dirty="0"/>
              <a:t>: the node in the search tree that generated this node;  </a:t>
            </a:r>
          </a:p>
          <a:p>
            <a:pPr eaLnBrk="1" hangingPunct="1"/>
            <a:r>
              <a:rPr lang="en-US" dirty="0"/>
              <a:t>• </a:t>
            </a:r>
            <a:r>
              <a:rPr lang="en-US" dirty="0" err="1"/>
              <a:t>n.ACTION</a:t>
            </a:r>
            <a:r>
              <a:rPr lang="en-US" dirty="0"/>
              <a:t>: the action that was applied to the parent to generate the node;  </a:t>
            </a:r>
          </a:p>
          <a:p>
            <a:pPr eaLnBrk="1" hangingPunct="1"/>
            <a:r>
              <a:rPr lang="en-US" dirty="0"/>
              <a:t>• </a:t>
            </a:r>
            <a:r>
              <a:rPr lang="en-US" dirty="0" err="1"/>
              <a:t>n.PATH</a:t>
            </a:r>
            <a:r>
              <a:rPr lang="en-US" dirty="0"/>
              <a:t>-COST: the cost, traditionally denoted by g(n), of the path from the initial state  to the node, as indicated by the parent pointers. </a:t>
            </a:r>
            <a:r>
              <a:rPr lang="en-US" baseline="0" dirty="0"/>
              <a:t>  </a:t>
            </a:r>
          </a:p>
          <a:p>
            <a:pPr eaLnBrk="1" hangingPunct="1"/>
            <a:endParaRPr lang="en-US" dirty="0"/>
          </a:p>
          <a:p>
            <a:pPr eaLnBrk="1" hangingPunct="1"/>
            <a:r>
              <a:rPr lang="en-US" dirty="0"/>
              <a:t>* </a:t>
            </a:r>
            <a:r>
              <a:rPr lang="en-US" dirty="0" err="1"/>
              <a:t>n.CHILDREN</a:t>
            </a:r>
            <a:r>
              <a:rPr lang="en-US" dirty="0"/>
              <a:t> (optional) often used as a function.</a:t>
            </a:r>
          </a:p>
        </p:txBody>
      </p:sp>
    </p:spTree>
    <p:extLst>
      <p:ext uri="{BB962C8B-B14F-4D97-AF65-F5344CB8AC3E}">
        <p14:creationId xmlns:p14="http://schemas.microsoft.com/office/powerpoint/2010/main" val="307672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21</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181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22</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a:t>Following redundant paths can cause a tractable problem to  become intractable.</a:t>
            </a:r>
          </a:p>
          <a:p>
            <a:pPr eaLnBrk="1" hangingPunct="1"/>
            <a:r>
              <a:rPr lang="en-US" dirty="0"/>
              <a:t>To avoid redundantly</a:t>
            </a:r>
            <a:r>
              <a:rPr lang="en-US" baseline="0" dirty="0"/>
              <a:t> expanding the same node</a:t>
            </a:r>
            <a:r>
              <a:rPr lang="en-US" dirty="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94613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23</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393700" y="692150"/>
            <a:ext cx="6070600"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4430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A problem-solving agent must plan ahead.  It will consider a sequence of actions that form a path to a goal state.  The computational process that it undertakes is called search.</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538993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a:t>
            </a:r>
            <a:r>
              <a:rPr lang="en-US" baseline="0" dirty="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24</a:t>
            </a:fld>
            <a:endParaRPr lang="en-US"/>
          </a:p>
        </p:txBody>
      </p:sp>
    </p:spTree>
    <p:extLst>
      <p:ext uri="{BB962C8B-B14F-4D97-AF65-F5344CB8AC3E}">
        <p14:creationId xmlns:p14="http://schemas.microsoft.com/office/powerpoint/2010/main" val="2475846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25</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33467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26</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41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27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Ask</a:t>
            </a:r>
            <a:r>
              <a:rPr lang="en-US" baseline="0" dirty="0"/>
              <a:t> students: </a:t>
            </a:r>
            <a:r>
              <a:rPr lang="en-US" dirty="0"/>
              <a:t>What does</a:t>
            </a:r>
            <a:r>
              <a:rPr lang="en-US" baseline="0" dirty="0"/>
              <a:t> </a:t>
            </a:r>
            <a:r>
              <a:rPr lang="en-US" dirty="0"/>
              <a:t>LIFO stand for?  What does FIFO stand for?</a:t>
            </a:r>
          </a:p>
          <a:p>
            <a:pPr eaLnBrk="1" hangingPunct="1"/>
            <a:r>
              <a:rPr lang="en-US" dirty="0"/>
              <a:t>Which is a Stack?  (LIFO)</a:t>
            </a:r>
          </a:p>
        </p:txBody>
      </p:sp>
    </p:spTree>
    <p:extLst>
      <p:ext uri="{BB962C8B-B14F-4D97-AF65-F5344CB8AC3E}">
        <p14:creationId xmlns:p14="http://schemas.microsoft.com/office/powerpoint/2010/main" val="1453255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29</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7100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Subtlty</a:t>
            </a:r>
            <a:r>
              <a:rPr lang="en-US" dirty="0"/>
              <a:t>:</a:t>
            </a:r>
            <a:r>
              <a:rPr lang="en-US" baseline="0" dirty="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30</a:t>
            </a:fld>
            <a:endParaRPr lang="en-US"/>
          </a:p>
        </p:txBody>
      </p:sp>
    </p:spTree>
    <p:extLst>
      <p:ext uri="{BB962C8B-B14F-4D97-AF65-F5344CB8AC3E}">
        <p14:creationId xmlns:p14="http://schemas.microsoft.com/office/powerpoint/2010/main" val="3298618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32</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Draw time complexity tree on board. </a:t>
            </a:r>
          </a:p>
          <a:p>
            <a:pPr eaLnBrk="1" hangingPunct="1"/>
            <a:endParaRPr lang="en-US" dirty="0"/>
          </a:p>
          <a:p>
            <a:pPr eaLnBrk="1" hangingPunct="1"/>
            <a:r>
              <a:rPr lang="en-US" dirty="0"/>
              <a:t>An exponential complexity bound such as O(</a:t>
            </a:r>
            <a:r>
              <a:rPr lang="en-US" dirty="0" err="1"/>
              <a:t>b^d</a:t>
            </a:r>
            <a:r>
              <a:rPr lang="en-US" dirty="0"/>
              <a:t>) is</a:t>
            </a:r>
            <a:r>
              <a:rPr lang="en-US" baseline="0" dirty="0"/>
              <a:t> SCARY!</a:t>
            </a:r>
          </a:p>
          <a:p>
            <a:pPr eaLnBrk="1" hangingPunct="1"/>
            <a:endParaRPr lang="en-US" baseline="0" dirty="0"/>
          </a:p>
          <a:p>
            <a:pPr eaLnBrk="1" hangingPunct="1"/>
            <a:r>
              <a:rPr lang="en-US" baseline="0" dirty="0"/>
              <a:t>Would this be optimal for the Romanian Map example?  No.</a:t>
            </a:r>
          </a:p>
          <a:p>
            <a:pPr eaLnBrk="1" hangingPunct="1"/>
            <a:r>
              <a:rPr lang="en-US" baseline="0" dirty="0"/>
              <a:t>Would this be optimal for the 8-puzzle</a:t>
            </a:r>
            <a:endParaRPr lang="en-US" dirty="0"/>
          </a:p>
        </p:txBody>
      </p:sp>
    </p:spTree>
    <p:extLst>
      <p:ext uri="{BB962C8B-B14F-4D97-AF65-F5344CB8AC3E}">
        <p14:creationId xmlns:p14="http://schemas.microsoft.com/office/powerpoint/2010/main" val="191313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33</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Two lessons can be learned from Figure 3.13. </a:t>
            </a:r>
          </a:p>
          <a:p>
            <a:pPr eaLnBrk="1" hangingPunct="1"/>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p>
        </p:txBody>
      </p:sp>
    </p:spTree>
    <p:extLst>
      <p:ext uri="{BB962C8B-B14F-4D97-AF65-F5344CB8AC3E}">
        <p14:creationId xmlns:p14="http://schemas.microsoft.com/office/powerpoint/2010/main" val="1238510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34</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84240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35</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3645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reflex agent is one that selects an action based on the current percept, and ignores the rest of the percept history.  </a:t>
            </a:r>
            <a:br>
              <a:rPr lang="en-US" dirty="0"/>
            </a:br>
            <a:br>
              <a:rPr lang="en-US" dirty="0"/>
            </a:br>
            <a:r>
              <a:rPr lang="en-US" dirty="0"/>
              <a:t>A problem-solving agent must plan ahead.  It will consider a sequence of actions that form a path to a goal state.  The computational process that it undertakes is called search.</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2895871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36</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41634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37</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54596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38</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455613" y="719138"/>
            <a:ext cx="6391275"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3947426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39</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71261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40</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36153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41</a:t>
            </a:fld>
            <a:endParaRPr lang="en-US" altLang="en-US"/>
          </a:p>
        </p:txBody>
      </p:sp>
    </p:spTree>
    <p:extLst>
      <p:ext uri="{BB962C8B-B14F-4D97-AF65-F5344CB8AC3E}">
        <p14:creationId xmlns:p14="http://schemas.microsoft.com/office/powerpoint/2010/main" val="1555181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43</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53649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44</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009954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455613" y="719138"/>
            <a:ext cx="6391275"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23636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6</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Sometimes a performance measure can be formulated in whether an agent satisfies</a:t>
            </a:r>
            <a:r>
              <a:rPr lang="en-US" baseline="0" dirty="0"/>
              <a:t> </a:t>
            </a:r>
            <a:r>
              <a:rPr lang="en-US" dirty="0"/>
              <a:t>a goal.</a:t>
            </a:r>
          </a:p>
          <a:p>
            <a:pPr eaLnBrk="1" hangingPunct="1"/>
            <a:endParaRPr lang="en-US" dirty="0"/>
          </a:p>
          <a:p>
            <a:pPr eaLnBrk="1" hangingPunct="1"/>
            <a:r>
              <a:rPr lang="en-US" dirty="0"/>
              <a:t>This</a:t>
            </a:r>
            <a:r>
              <a:rPr lang="en-US" baseline="0" dirty="0"/>
              <a:t> Is called a sliding block puzzle.  This instance is an 8-puzzle.</a:t>
            </a:r>
            <a:endParaRPr lang="en-US" dirty="0"/>
          </a:p>
          <a:p>
            <a:pPr eaLnBrk="1" hangingPunct="1"/>
            <a:r>
              <a:rPr lang="en-US" dirty="0"/>
              <a:t>9!/2 = 181k</a:t>
            </a:r>
          </a:p>
          <a:p>
            <a:pPr eaLnBrk="1" hangingPunct="1"/>
            <a:r>
              <a:rPr lang="en-US" dirty="0"/>
              <a:t>Family of sliding block puzzles</a:t>
            </a:r>
            <a:r>
              <a:rPr lang="en-US" baseline="0" dirty="0"/>
              <a:t> are NP complete.  15 block puzzle (4x4 board has 1.3 trillion states (1.3*10^12).</a:t>
            </a:r>
          </a:p>
          <a:p>
            <a:pPr eaLnBrk="1" hangingPunct="1"/>
            <a:r>
              <a:rPr lang="en-US" baseline="0" dirty="0"/>
              <a:t>5x5 board has 10^25 states.</a:t>
            </a:r>
            <a:endParaRPr lang="en-US" dirty="0"/>
          </a:p>
          <a:p>
            <a:pPr eaLnBrk="1" hangingPunct="1"/>
            <a:endParaRPr lang="en-US" dirty="0"/>
          </a:p>
        </p:txBody>
      </p:sp>
    </p:spTree>
    <p:extLst>
      <p:ext uri="{BB962C8B-B14F-4D97-AF65-F5344CB8AC3E}">
        <p14:creationId xmlns:p14="http://schemas.microsoft.com/office/powerpoint/2010/main" val="38052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7</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Conveniently has nodes with unique first letters and nearly all letters of the alphabet</a:t>
            </a:r>
          </a:p>
          <a:p>
            <a:pPr eaLnBrk="1" hangingPunct="1"/>
            <a:r>
              <a:rPr lang="en-US" dirty="0"/>
              <a:t>Oradea</a:t>
            </a:r>
          </a:p>
          <a:p>
            <a:pPr eaLnBrk="1" hangingPunct="1"/>
            <a:r>
              <a:rPr lang="en-US" dirty="0" err="1"/>
              <a:t>Zerind</a:t>
            </a:r>
            <a:endParaRPr lang="en-US" dirty="0"/>
          </a:p>
          <a:p>
            <a:pPr eaLnBrk="1" hangingPunct="1"/>
            <a:r>
              <a:rPr lang="en-US" dirty="0"/>
              <a:t>Sibiu</a:t>
            </a:r>
            <a:br>
              <a:rPr lang="en-US" dirty="0"/>
            </a:br>
            <a:r>
              <a:rPr lang="en-US" dirty="0"/>
              <a:t>Arad</a:t>
            </a:r>
          </a:p>
        </p:txBody>
      </p:sp>
    </p:spTree>
    <p:extLst>
      <p:ext uri="{BB962C8B-B14F-4D97-AF65-F5344CB8AC3E}">
        <p14:creationId xmlns:p14="http://schemas.microsoft.com/office/powerpoint/2010/main" val="50307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8</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27729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9</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INITIAL STATE </a:t>
            </a:r>
          </a:p>
          <a:p>
            <a:pPr eaLnBrk="1" hangingPunct="1"/>
            <a:r>
              <a:rPr lang="en-US" dirty="0"/>
              <a:t>2) The initial state that the agent starts in. For example, the initial state for our agent in  Romania might be described as In(Arad).</a:t>
            </a:r>
          </a:p>
          <a:p>
            <a:pPr eaLnBrk="1" hangingPunct="1"/>
            <a:endParaRPr lang="en-US" dirty="0"/>
          </a:p>
          <a:p>
            <a:pPr eaLnBrk="1" hangingPunct="1"/>
            <a:r>
              <a:rPr lang="en-US" dirty="0"/>
              <a:t>ACTIONS</a:t>
            </a:r>
          </a:p>
          <a:p>
            <a:pPr eaLnBrk="1" hangingPunct="1"/>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p>
          <a:p>
            <a:pPr eaLnBrk="1" hangingPunct="1"/>
            <a:endParaRPr lang="en-US" dirty="0"/>
          </a:p>
          <a:p>
            <a:pPr eaLnBrk="1" hangingPunct="1"/>
            <a:r>
              <a:rPr lang="en-US" dirty="0"/>
              <a:t>TRANSITION MODEL </a:t>
            </a:r>
          </a:p>
          <a:p>
            <a:pPr eaLnBrk="1" hangingPunct="1"/>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p>
          <a:p>
            <a:pPr eaLnBrk="1" hangingPunct="1"/>
            <a:endParaRPr lang="en-US" dirty="0"/>
          </a:p>
          <a:p>
            <a:pPr eaLnBrk="1" hangingPunct="1"/>
            <a:r>
              <a:rPr lang="en-US" dirty="0"/>
              <a:t>1) STATE SPACE </a:t>
            </a:r>
          </a:p>
          <a:p>
            <a:pPr eaLnBrk="1" hangingPunct="1"/>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a:p>
          <a:p>
            <a:pPr eaLnBrk="1" hangingPunct="1"/>
            <a:r>
              <a:rPr lang="en-US" dirty="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a:p>
          <a:p>
            <a:pPr eaLnBrk="1" hangingPunct="1"/>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a:t> </a:t>
            </a:r>
            <a:r>
              <a:rPr lang="en-US" dirty="0"/>
              <a:t>Sometimes the goal is specified by an abstract property rather than an explicitly enumerated set of states. For example, in chess, the goal is to reach a state called “checkmate,”  where the opponent’s king is under attack and can’t escape.  </a:t>
            </a:r>
          </a:p>
        </p:txBody>
      </p:sp>
    </p:spTree>
    <p:extLst>
      <p:ext uri="{BB962C8B-B14F-4D97-AF65-F5344CB8AC3E}">
        <p14:creationId xmlns:p14="http://schemas.microsoft.com/office/powerpoint/2010/main" val="405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12</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2124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13</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compare to “world 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2285831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Content Placeholder 2"/>
          <p:cNvSpPr>
            <a:spLocks noGrp="1"/>
          </p:cNvSpPr>
          <p:nvPr>
            <p:ph sz="half" idx="1"/>
          </p:nvPr>
        </p:nvSpPr>
        <p:spPr>
          <a:xfrm>
            <a:off x="914400" y="12954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36576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25959811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Table Placeholder 2"/>
          <p:cNvSpPr>
            <a:spLocks noGrp="1"/>
          </p:cNvSpPr>
          <p:nvPr>
            <p:ph type="tbl" idx="1"/>
          </p:nvPr>
        </p:nvSpPr>
        <p:spPr>
          <a:xfrm>
            <a:off x="914400" y="1295400"/>
            <a:ext cx="103632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29479049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8.w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Search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BE9D-FB97-DC49-AA2C-9F29FD9C142F}"/>
              </a:ext>
            </a:extLst>
          </p:cNvPr>
          <p:cNvSpPr>
            <a:spLocks noGrp="1"/>
          </p:cNvSpPr>
          <p:nvPr>
            <p:ph type="title"/>
          </p:nvPr>
        </p:nvSpPr>
        <p:spPr/>
        <p:txBody>
          <a:bodyPr/>
          <a:lstStyle/>
          <a:p>
            <a:r>
              <a:rPr lang="en-US" dirty="0"/>
              <a:t>Vacuum World</a:t>
            </a:r>
          </a:p>
        </p:txBody>
      </p:sp>
      <p:pic>
        <p:nvPicPr>
          <p:cNvPr id="3074" name="Picture 2">
            <a:extLst>
              <a:ext uri="{FF2B5EF4-FFF2-40B4-BE49-F238E27FC236}">
                <a16:creationId xmlns:a16="http://schemas.microsoft.com/office/drawing/2014/main" id="{F7E4E32D-E957-8348-8DC4-E4A6B4E2608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204693" y="1737942"/>
            <a:ext cx="496630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7A92293-F5E8-174C-84E8-4661A4D90215}"/>
              </a:ext>
            </a:extLst>
          </p:cNvPr>
          <p:cNvSpPr>
            <a:spLocks noGrp="1"/>
          </p:cNvSpPr>
          <p:nvPr>
            <p:ph sz="half" idx="2"/>
          </p:nvPr>
        </p:nvSpPr>
        <p:spPr>
          <a:xfrm>
            <a:off x="695136" y="1737942"/>
            <a:ext cx="5181600" cy="4351338"/>
          </a:xfrm>
        </p:spPr>
        <p:txBody>
          <a:bodyPr/>
          <a:lstStyle/>
          <a:p>
            <a:r>
              <a:rPr lang="en-US" b="1" dirty="0"/>
              <a:t>States: </a:t>
            </a:r>
            <a:r>
              <a:rPr lang="en-US" dirty="0"/>
              <a:t>A state of the world says which objects are in which cells.</a:t>
            </a:r>
          </a:p>
          <a:p>
            <a:r>
              <a:rPr lang="en-US" dirty="0"/>
              <a:t>In a simple two cell version, 	</a:t>
            </a:r>
          </a:p>
          <a:p>
            <a:pPr marL="342900" indent="-342900">
              <a:buFont typeface="Arial" panose="020B0604020202020204" pitchFamily="34" charset="0"/>
              <a:buChar char="•"/>
            </a:pPr>
            <a:r>
              <a:rPr lang="en-US" dirty="0"/>
              <a:t>the agent can be in either cell</a:t>
            </a:r>
          </a:p>
          <a:p>
            <a:pPr marL="342900" indent="-342900">
              <a:buFont typeface="Arial" panose="020B0604020202020204" pitchFamily="34" charset="0"/>
              <a:buChar char="•"/>
            </a:pPr>
            <a:r>
              <a:rPr lang="en-US" dirty="0"/>
              <a:t>each cell can have dirt or not</a:t>
            </a:r>
          </a:p>
          <a:p>
            <a:pPr marL="342900" indent="-342900">
              <a:buFont typeface="Arial" panose="020B0604020202020204" pitchFamily="34" charset="0"/>
              <a:buChar char="•"/>
            </a:pPr>
            <a:endParaRPr lang="en-US" dirty="0"/>
          </a:p>
          <a:p>
            <a:r>
              <a:rPr lang="en-US" dirty="0"/>
              <a:t>2 cells * 2 positions for agent * 2 possibilities for dirt = 8 states.</a:t>
            </a:r>
          </a:p>
          <a:p>
            <a:endParaRPr lang="en-US" dirty="0"/>
          </a:p>
          <a:p>
            <a:r>
              <a:rPr lang="en-US" dirty="0"/>
              <a:t>With</a:t>
            </a:r>
            <a:r>
              <a:rPr lang="en-US" i="1" dirty="0"/>
              <a:t> n </a:t>
            </a:r>
            <a:r>
              <a:rPr lang="en-US" dirty="0"/>
              <a:t>cells, there are </a:t>
            </a:r>
            <a:r>
              <a:rPr lang="en-US" i="1" dirty="0"/>
              <a:t>n*2</a:t>
            </a:r>
            <a:r>
              <a:rPr lang="en-US" i="1" baseline="30000" dirty="0"/>
              <a:t>n</a:t>
            </a:r>
            <a:r>
              <a:rPr lang="en-US" dirty="0"/>
              <a:t> states. </a:t>
            </a:r>
            <a:endParaRPr lang="en-US" baseline="30000" dirty="0"/>
          </a:p>
        </p:txBody>
      </p:sp>
      <p:sp>
        <p:nvSpPr>
          <p:cNvPr id="6" name="Google Shape;75;g92b3bf485b_0_0">
            <a:extLst>
              <a:ext uri="{FF2B5EF4-FFF2-40B4-BE49-F238E27FC236}">
                <a16:creationId xmlns:a16="http://schemas.microsoft.com/office/drawing/2014/main" id="{70BD08DB-00CF-E343-BC2F-F092BCB94672}"/>
              </a:ext>
            </a:extLst>
          </p:cNvPr>
          <p:cNvSpPr/>
          <p:nvPr/>
        </p:nvSpPr>
        <p:spPr>
          <a:xfrm>
            <a:off x="8775368" y="140204"/>
            <a:ext cx="3016959" cy="1221894"/>
          </a:xfrm>
          <a:prstGeom prst="wedgeRoundRectCallout">
            <a:avLst>
              <a:gd name="adj1" fmla="val -64762"/>
              <a:gd name="adj2" fmla="val 9253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One state is designated as the initial state</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38897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702E576-1103-E741-935B-09CBB37BC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742" y="140204"/>
            <a:ext cx="7620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72BE9D-FB97-DC49-AA2C-9F29FD9C142F}"/>
              </a:ext>
            </a:extLst>
          </p:cNvPr>
          <p:cNvSpPr>
            <a:spLocks noGrp="1"/>
          </p:cNvSpPr>
          <p:nvPr>
            <p:ph type="title"/>
          </p:nvPr>
        </p:nvSpPr>
        <p:spPr/>
        <p:txBody>
          <a:bodyPr/>
          <a:lstStyle/>
          <a:p>
            <a:r>
              <a:rPr lang="en-US" dirty="0"/>
              <a:t>Vacuum World</a:t>
            </a:r>
          </a:p>
        </p:txBody>
      </p:sp>
      <p:sp>
        <p:nvSpPr>
          <p:cNvPr id="4" name="Content Placeholder 3">
            <a:extLst>
              <a:ext uri="{FF2B5EF4-FFF2-40B4-BE49-F238E27FC236}">
                <a16:creationId xmlns:a16="http://schemas.microsoft.com/office/drawing/2014/main" id="{57A92293-F5E8-174C-84E8-4661A4D90215}"/>
              </a:ext>
            </a:extLst>
          </p:cNvPr>
          <p:cNvSpPr>
            <a:spLocks noGrp="1"/>
          </p:cNvSpPr>
          <p:nvPr>
            <p:ph sz="half" idx="2"/>
          </p:nvPr>
        </p:nvSpPr>
        <p:spPr>
          <a:xfrm>
            <a:off x="499880" y="3944738"/>
            <a:ext cx="5262091" cy="2694057"/>
          </a:xfrm>
        </p:spPr>
        <p:txBody>
          <a:bodyPr/>
          <a:lstStyle/>
          <a:p>
            <a:r>
              <a:rPr lang="en-US" b="1" dirty="0"/>
              <a:t>Actions: </a:t>
            </a:r>
          </a:p>
          <a:p>
            <a:pPr marL="342900" indent="-342900">
              <a:buFont typeface="Arial" panose="020B0604020202020204" pitchFamily="34" charset="0"/>
              <a:buChar char="•"/>
            </a:pPr>
            <a:r>
              <a:rPr lang="en-US" i="1" dirty="0"/>
              <a:t>Suck</a:t>
            </a:r>
          </a:p>
          <a:p>
            <a:pPr marL="342900" indent="-342900">
              <a:buFont typeface="Arial" panose="020B0604020202020204" pitchFamily="34" charset="0"/>
              <a:buChar char="•"/>
            </a:pPr>
            <a:r>
              <a:rPr lang="en-US" i="1" dirty="0"/>
              <a:t>Move Left</a:t>
            </a:r>
          </a:p>
          <a:p>
            <a:pPr marL="342900" indent="-342900">
              <a:buFont typeface="Arial" panose="020B0604020202020204" pitchFamily="34" charset="0"/>
              <a:buChar char="•"/>
            </a:pPr>
            <a:r>
              <a:rPr lang="en-US" i="1" dirty="0"/>
              <a:t>Move Right</a:t>
            </a:r>
          </a:p>
          <a:p>
            <a:pPr marL="342900" indent="-342900">
              <a:buFont typeface="Arial" panose="020B0604020202020204" pitchFamily="34" charset="0"/>
              <a:buChar char="•"/>
            </a:pPr>
            <a:r>
              <a:rPr lang="en-US" i="1" dirty="0"/>
              <a:t>(Move Up)</a:t>
            </a:r>
          </a:p>
          <a:p>
            <a:pPr marL="342900" indent="-342900">
              <a:buFont typeface="Arial" panose="020B0604020202020204" pitchFamily="34" charset="0"/>
              <a:buChar char="•"/>
            </a:pPr>
            <a:r>
              <a:rPr lang="en-US" i="1" dirty="0"/>
              <a:t>(Move Down)</a:t>
            </a:r>
          </a:p>
        </p:txBody>
      </p:sp>
      <p:sp>
        <p:nvSpPr>
          <p:cNvPr id="8" name="Google Shape;75;g92b3bf485b_0_0">
            <a:extLst>
              <a:ext uri="{FF2B5EF4-FFF2-40B4-BE49-F238E27FC236}">
                <a16:creationId xmlns:a16="http://schemas.microsoft.com/office/drawing/2014/main" id="{FEA18DCD-151C-5C45-A3D7-CEA0717322C0}"/>
              </a:ext>
            </a:extLst>
          </p:cNvPr>
          <p:cNvSpPr/>
          <p:nvPr/>
        </p:nvSpPr>
        <p:spPr>
          <a:xfrm>
            <a:off x="8454852" y="2470045"/>
            <a:ext cx="3016959" cy="1221894"/>
          </a:xfrm>
          <a:prstGeom prst="wedgeRoundRectCallout">
            <a:avLst>
              <a:gd name="adj1" fmla="val -90296"/>
              <a:gd name="adj2" fmla="val -12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Goal states: </a:t>
            </a:r>
            <a:r>
              <a:rPr lang="en-US" sz="2500" i="0" u="none" strike="noStrike" cap="none" dirty="0">
                <a:latin typeface="Open Sans"/>
                <a:ea typeface="Open Sans"/>
                <a:cs typeface="Open Sans"/>
                <a:sym typeface="Open Sans"/>
              </a:rPr>
              <a:t>States where everything is clean.</a:t>
            </a:r>
            <a:endParaRPr sz="2500" b="1" i="0" u="none" strike="noStrike" cap="none" dirty="0">
              <a:latin typeface="Open Sans"/>
              <a:ea typeface="Open Sans"/>
              <a:cs typeface="Open Sans"/>
              <a:sym typeface="Open Sans"/>
            </a:endParaRPr>
          </a:p>
        </p:txBody>
      </p:sp>
      <p:sp>
        <p:nvSpPr>
          <p:cNvPr id="10" name="Content Placeholder 3">
            <a:extLst>
              <a:ext uri="{FF2B5EF4-FFF2-40B4-BE49-F238E27FC236}">
                <a16:creationId xmlns:a16="http://schemas.microsoft.com/office/drawing/2014/main" id="{BED577DE-1FCE-8C44-9142-C5295CB88168}"/>
              </a:ext>
            </a:extLst>
          </p:cNvPr>
          <p:cNvSpPr txBox="1">
            <a:spLocks/>
          </p:cNvSpPr>
          <p:nvPr/>
        </p:nvSpPr>
        <p:spPr>
          <a:xfrm>
            <a:off x="6091709" y="3944738"/>
            <a:ext cx="5262091" cy="269405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Transition: </a:t>
            </a:r>
          </a:p>
          <a:p>
            <a:r>
              <a:rPr lang="en-US" dirty="0"/>
              <a:t>Suck – removes dirt</a:t>
            </a:r>
          </a:p>
          <a:p>
            <a:r>
              <a:rPr lang="en-US" dirty="0"/>
              <a:t>Move – moves in that direction, unless agent hits a wall, in which case it stays put.</a:t>
            </a:r>
          </a:p>
        </p:txBody>
      </p:sp>
      <p:sp>
        <p:nvSpPr>
          <p:cNvPr id="12" name="Google Shape;84;g92b3bf485b_0_0">
            <a:extLst>
              <a:ext uri="{FF2B5EF4-FFF2-40B4-BE49-F238E27FC236}">
                <a16:creationId xmlns:a16="http://schemas.microsoft.com/office/drawing/2014/main" id="{675E46B0-F09F-2746-AD8D-E7244D0730D3}"/>
              </a:ext>
            </a:extLst>
          </p:cNvPr>
          <p:cNvSpPr/>
          <p:nvPr/>
        </p:nvSpPr>
        <p:spPr>
          <a:xfrm>
            <a:off x="2428742" y="5291766"/>
            <a:ext cx="3751407" cy="1094500"/>
          </a:xfrm>
          <a:prstGeom prst="wedgeRoundRectCallout">
            <a:avLst>
              <a:gd name="adj1" fmla="val -67081"/>
              <a:gd name="adj2" fmla="val -2526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Action Cost: </a:t>
            </a:r>
            <a:r>
              <a:rPr lang="en-US" sz="2500" i="0" u="none" strike="noStrike" cap="none" dirty="0">
                <a:latin typeface="Open Sans"/>
                <a:ea typeface="Open Sans"/>
                <a:cs typeface="Open Sans"/>
                <a:sym typeface="Open Sans"/>
              </a:rPr>
              <a:t>Each action costs 1</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404578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idx="1"/>
          </p:nvPr>
        </p:nvSpPr>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12</a:t>
            </a:fld>
            <a:endParaRPr lang="en-US" altLang="en-US"/>
          </a:p>
        </p:txBody>
      </p:sp>
    </p:spTree>
    <p:extLst>
      <p:ext uri="{BB962C8B-B14F-4D97-AF65-F5344CB8AC3E}">
        <p14:creationId xmlns:p14="http://schemas.microsoft.com/office/powerpoint/2010/main" val="382467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idx="1"/>
          </p:nvPr>
        </p:nvSpPr>
        <p:spPr/>
        <p:txBody>
          <a:bodyPr/>
          <a:lstStyle/>
          <a:p>
            <a:pPr>
              <a:lnSpc>
                <a:spcPct val="110000"/>
              </a:lnSpc>
              <a:buFont typeface="Symbol" pitchFamily="18" charset="2"/>
              <a:buNone/>
            </a:pPr>
            <a:r>
              <a:rPr lang="en-US" altLang="en-US" dirty="0"/>
              <a:t>Decide:</a:t>
            </a:r>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13</a:t>
            </a:fld>
            <a:endParaRPr lang="en-US" altLang="en-US"/>
          </a:p>
        </p:txBody>
      </p:sp>
      <p:sp>
        <p:nvSpPr>
          <p:cNvPr id="2458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Tree>
    <p:extLst>
      <p:ext uri="{BB962C8B-B14F-4D97-AF65-F5344CB8AC3E}">
        <p14:creationId xmlns:p14="http://schemas.microsoft.com/office/powerpoint/2010/main" val="267461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0D6675B6-F02D-D643-927B-E9C0B5A07C4D}"/>
              </a:ext>
            </a:extLst>
          </p:cNvPr>
          <p:cNvSpPr txBox="1">
            <a:spLocks noChangeArrowheads="1"/>
          </p:cNvSpPr>
          <p:nvPr/>
        </p:nvSpPr>
        <p:spPr>
          <a:xfrm>
            <a:off x="2209800" y="3670300"/>
            <a:ext cx="8458200" cy="21971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States? 		</a:t>
            </a:r>
            <a:r>
              <a:rPr lang="en-US" dirty="0">
                <a:solidFill>
                  <a:srgbClr val="C00000"/>
                </a:solidFill>
              </a:rPr>
              <a:t>List of 9 locations- e.g., [7,2,4,5,-,6,8,3,1]</a:t>
            </a:r>
          </a:p>
          <a:p>
            <a:r>
              <a:rPr lang="en-US" dirty="0"/>
              <a:t>Initial state? 	</a:t>
            </a:r>
            <a:r>
              <a:rPr lang="en-US" dirty="0">
                <a:solidFill>
                  <a:srgbClr val="C00000"/>
                </a:solidFill>
              </a:rPr>
              <a:t>[7,2,4,5,-,6,8,3,1]</a:t>
            </a:r>
          </a:p>
          <a:p>
            <a:r>
              <a:rPr lang="en-US" dirty="0"/>
              <a:t>Actions?	</a:t>
            </a:r>
            <a:r>
              <a:rPr lang="en-US" i="1" dirty="0">
                <a:solidFill>
                  <a:srgbClr val="C00000"/>
                </a:solidFill>
                <a:effectLst>
                  <a:outerShdw blurRad="38100" dist="38100" dir="2700000" algn="tl">
                    <a:srgbClr val="000000">
                      <a:alpha val="43137"/>
                    </a:srgbClr>
                  </a:outerShdw>
                </a:effectLst>
              </a:rPr>
              <a:t>{Left, Right, Up, Down}  </a:t>
            </a:r>
          </a:p>
          <a:p>
            <a:r>
              <a:rPr lang="en-US" dirty="0"/>
              <a:t>Transition Model?	</a:t>
            </a:r>
            <a:r>
              <a:rPr lang="en-US" dirty="0">
                <a:solidFill>
                  <a:srgbClr val="C00000"/>
                </a:solidFill>
              </a:rPr>
              <a:t>...</a:t>
            </a:r>
          </a:p>
          <a:p>
            <a:r>
              <a:rPr lang="en-US" dirty="0"/>
              <a:t>Goal test?	</a:t>
            </a:r>
            <a:r>
              <a:rPr lang="en-US" dirty="0">
                <a:solidFill>
                  <a:srgbClr val="C00000"/>
                </a:solidFill>
              </a:rPr>
              <a:t>Check if goal configuration is reached</a:t>
            </a:r>
          </a:p>
          <a:p>
            <a:r>
              <a:rPr lang="en-US" dirty="0"/>
              <a:t>Path cost? 	</a:t>
            </a:r>
            <a:r>
              <a:rPr lang="en-US" dirty="0">
                <a:solidFill>
                  <a:srgbClr val="C00000"/>
                </a:solidFill>
              </a:rPr>
              <a:t>Number of actions to reach goal</a:t>
            </a:r>
          </a:p>
        </p:txBody>
      </p:sp>
      <p:sp>
        <p:nvSpPr>
          <p:cNvPr id="44038" name="Rectangle 2"/>
          <p:cNvSpPr>
            <a:spLocks noGrp="1" noChangeArrowheads="1"/>
          </p:cNvSpPr>
          <p:nvPr>
            <p:ph type="title"/>
          </p:nvPr>
        </p:nvSpPr>
        <p:spPr/>
        <p:txBody>
          <a:bodyPr>
            <a:normAutofit fontScale="90000"/>
          </a:bodyPr>
          <a:lstStyle/>
          <a:p>
            <a:r>
              <a:rPr lang="en-US"/>
              <a:t>Example: 8-puzzle</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0"/>
          </p:nvPr>
        </p:nvSpPr>
        <p:spPr/>
        <p:txBody>
          <a:body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14</a:t>
            </a:fld>
            <a:endParaRPr lang="en-US" altLang="en-US"/>
          </a:p>
        </p:txBody>
      </p:sp>
      <p:sp>
        <p:nvSpPr>
          <p:cNvPr id="2" name="Rectangle 1">
            <a:extLst>
              <a:ext uri="{FF2B5EF4-FFF2-40B4-BE49-F238E27FC236}">
                <a16:creationId xmlns:a16="http://schemas.microsoft.com/office/drawing/2014/main" id="{456689AF-2F60-4841-B82B-E56133FDABA5}"/>
              </a:ext>
            </a:extLst>
          </p:cNvPr>
          <p:cNvSpPr/>
          <p:nvPr/>
        </p:nvSpPr>
        <p:spPr bwMode="auto">
          <a:xfrm>
            <a:off x="4105656"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a:extLst>
              <a:ext uri="{FF2B5EF4-FFF2-40B4-BE49-F238E27FC236}">
                <a16:creationId xmlns:a16="http://schemas.microsoft.com/office/drawing/2014/main" id="{AAB7B254-F0C9-49CC-9633-05910A4ABC7E}"/>
              </a:ext>
            </a:extLst>
          </p:cNvPr>
          <p:cNvSpPr/>
          <p:nvPr/>
        </p:nvSpPr>
        <p:spPr bwMode="auto">
          <a:xfrm>
            <a:off x="4145200"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9" name="Rectangle 8">
            <a:extLst>
              <a:ext uri="{FF2B5EF4-FFF2-40B4-BE49-F238E27FC236}">
                <a16:creationId xmlns:a16="http://schemas.microsoft.com/office/drawing/2014/main" id="{B87D532C-AFC1-44B5-A24D-D8E27C206E28}"/>
              </a:ext>
            </a:extLst>
          </p:cNvPr>
          <p:cNvSpPr/>
          <p:nvPr/>
        </p:nvSpPr>
        <p:spPr bwMode="auto">
          <a:xfrm>
            <a:off x="44196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0" name="Rectangle 9">
            <a:extLst>
              <a:ext uri="{FF2B5EF4-FFF2-40B4-BE49-F238E27FC236}">
                <a16:creationId xmlns:a16="http://schemas.microsoft.com/office/drawing/2014/main" id="{91CF9034-1248-48FD-95A2-6B90A68789CE}"/>
              </a:ext>
            </a:extLst>
          </p:cNvPr>
          <p:cNvSpPr/>
          <p:nvPr/>
        </p:nvSpPr>
        <p:spPr bwMode="auto">
          <a:xfrm>
            <a:off x="4121698"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1" name="Rectangle 10">
            <a:extLst>
              <a:ext uri="{FF2B5EF4-FFF2-40B4-BE49-F238E27FC236}">
                <a16:creationId xmlns:a16="http://schemas.microsoft.com/office/drawing/2014/main" id="{2E30AE57-686A-4951-BD7F-B3FC6803F01F}"/>
              </a:ext>
            </a:extLst>
          </p:cNvPr>
          <p:cNvSpPr/>
          <p:nvPr/>
        </p:nvSpPr>
        <p:spPr bwMode="auto">
          <a:xfrm>
            <a:off x="4105656"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New Roman" pitchFamily="18" charset="0"/>
              <a:cs typeface="Arial" charset="0"/>
            </a:endParaRPr>
          </a:p>
        </p:txBody>
      </p:sp>
      <p:sp>
        <p:nvSpPr>
          <p:cNvPr id="12" name="Rectangle 11">
            <a:extLst>
              <a:ext uri="{FF2B5EF4-FFF2-40B4-BE49-F238E27FC236}">
                <a16:creationId xmlns:a16="http://schemas.microsoft.com/office/drawing/2014/main" id="{CDEA84A1-D4BA-4B18-8FC5-F7FFBE29CE80}"/>
              </a:ext>
            </a:extLst>
          </p:cNvPr>
          <p:cNvSpPr/>
          <p:nvPr/>
        </p:nvSpPr>
        <p:spPr bwMode="auto">
          <a:xfrm>
            <a:off x="4121698"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Tree>
    <p:extLst>
      <p:ext uri="{BB962C8B-B14F-4D97-AF65-F5344CB8AC3E}">
        <p14:creationId xmlns:p14="http://schemas.microsoft.com/office/powerpoint/2010/main" val="184806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normAutofit fontScale="90000"/>
          </a:bodyPr>
          <a:lstStyle/>
          <a:p>
            <a:r>
              <a:rPr lang="en-US"/>
              <a:t>Example: 8-puzzle</a:t>
            </a:r>
          </a:p>
        </p:txBody>
      </p:sp>
      <p:sp>
        <p:nvSpPr>
          <p:cNvPr id="44039" name="Rectangle 3"/>
          <p:cNvSpPr>
            <a:spLocks noGrp="1" noChangeArrowheads="1"/>
          </p:cNvSpPr>
          <p:nvPr>
            <p:ph type="body" sz="half" idx="2"/>
          </p:nvPr>
        </p:nvSpPr>
        <p:spPr>
          <a:xfrm>
            <a:off x="2209800" y="3670300"/>
            <a:ext cx="8458200" cy="2197100"/>
          </a:xfrm>
        </p:spPr>
        <p:txBody>
          <a:bodyPr>
            <a:normAutofit lnSpcReduction="10000"/>
          </a:bodyPr>
          <a:lstStyle/>
          <a:p>
            <a:r>
              <a:rPr lang="en-US" dirty="0"/>
              <a:t>States? 		</a:t>
            </a:r>
            <a:r>
              <a:rPr lang="en-US" dirty="0">
                <a:solidFill>
                  <a:srgbClr val="C00000"/>
                </a:solidFill>
              </a:rPr>
              <a:t>List of 9 locations- e.g., [7,2,4,5,-,6,8,3,1]</a:t>
            </a:r>
          </a:p>
          <a:p>
            <a:r>
              <a:rPr lang="en-US" dirty="0"/>
              <a:t>Initial state? 	</a:t>
            </a:r>
            <a:r>
              <a:rPr lang="en-US" dirty="0">
                <a:solidFill>
                  <a:srgbClr val="C00000"/>
                </a:solidFill>
              </a:rPr>
              <a:t>[7,2,4,5,-,6,8,3,1]</a:t>
            </a:r>
          </a:p>
          <a:p>
            <a:r>
              <a:rPr lang="en-US" dirty="0"/>
              <a:t>Actions?	</a:t>
            </a:r>
            <a:r>
              <a:rPr lang="en-US" i="1" dirty="0">
                <a:solidFill>
                  <a:srgbClr val="C00000"/>
                </a:solidFill>
                <a:effectLst>
                  <a:outerShdw blurRad="38100" dist="38100" dir="2700000" algn="tl">
                    <a:srgbClr val="000000">
                      <a:alpha val="43137"/>
                    </a:srgbClr>
                  </a:outerShdw>
                </a:effectLst>
              </a:rPr>
              <a:t>{Left, Right, Up, Down}  </a:t>
            </a:r>
          </a:p>
          <a:p>
            <a:r>
              <a:rPr lang="en-US" dirty="0"/>
              <a:t>Transition Model?	</a:t>
            </a:r>
            <a:r>
              <a:rPr lang="en-US" dirty="0">
                <a:solidFill>
                  <a:srgbClr val="C00000"/>
                </a:solidFill>
              </a:rPr>
              <a:t>...</a:t>
            </a:r>
          </a:p>
          <a:p>
            <a:r>
              <a:rPr lang="en-US" dirty="0"/>
              <a:t>Goal test?	</a:t>
            </a:r>
            <a:r>
              <a:rPr lang="en-US" dirty="0">
                <a:solidFill>
                  <a:srgbClr val="C00000"/>
                </a:solidFill>
              </a:rPr>
              <a:t>Check if goal configuration is reached</a:t>
            </a:r>
          </a:p>
          <a:p>
            <a:r>
              <a:rPr lang="en-US" dirty="0"/>
              <a:t>Path cost? 	</a:t>
            </a:r>
            <a:r>
              <a:rPr lang="en-US" dirty="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0"/>
          </p:nvPr>
        </p:nvSpPr>
        <p:spPr/>
        <p:txBody>
          <a:body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15</a:t>
            </a:fld>
            <a:endParaRPr lang="en-US" altLang="en-US"/>
          </a:p>
        </p:txBody>
      </p:sp>
    </p:spTree>
    <p:extLst>
      <p:ext uri="{BB962C8B-B14F-4D97-AF65-F5344CB8AC3E}">
        <p14:creationId xmlns:p14="http://schemas.microsoft.com/office/powerpoint/2010/main" val="241578273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idx="1"/>
          </p:nvPr>
        </p:nvSpPr>
        <p:spPr/>
        <p:txBody>
          <a:bodyPr>
            <a:normAutofit/>
          </a:bodyPr>
          <a:lstStyle/>
          <a:p>
            <a:pPr>
              <a:lnSpc>
                <a:spcPct val="90000"/>
              </a:lnSpc>
            </a:pPr>
            <a:r>
              <a:rPr lang="en-US" dirty="0"/>
              <a:t>Real world is absurdly complex</a:t>
            </a:r>
          </a:p>
          <a:p>
            <a:pPr lvl="1">
              <a:lnSpc>
                <a:spcPct val="90000"/>
              </a:lnSpc>
              <a:buFontTx/>
              <a:buNone/>
            </a:pPr>
            <a:r>
              <a:rPr lang="en-US" sz="1900" dirty="0"/>
              <a:t>	State space must be </a:t>
            </a:r>
            <a:r>
              <a:rPr lang="en-US" sz="1900" i="1" dirty="0">
                <a:solidFill>
                  <a:schemeClr val="accent2"/>
                </a:solidFill>
              </a:rPr>
              <a:t>abstracted </a:t>
            </a:r>
            <a:r>
              <a:rPr lang="en-US" sz="1900" dirty="0"/>
              <a:t>for problem solving</a:t>
            </a:r>
          </a:p>
          <a:p>
            <a:pPr lvl="1">
              <a:lnSpc>
                <a:spcPct val="90000"/>
              </a:lnSpc>
              <a:buFontTx/>
              <a:buNone/>
            </a:pPr>
            <a:endParaRPr lang="en-US" sz="800" dirty="0"/>
          </a:p>
          <a:p>
            <a:pPr>
              <a:lnSpc>
                <a:spcPct val="90000"/>
              </a:lnSpc>
            </a:pPr>
            <a:r>
              <a:rPr lang="en-US" dirty="0"/>
              <a:t>(abstract) </a:t>
            </a:r>
            <a:r>
              <a:rPr lang="en-US" i="1" dirty="0">
                <a:solidFill>
                  <a:schemeClr val="accent2"/>
                </a:solidFill>
              </a:rPr>
              <a:t>State </a:t>
            </a:r>
            <a:r>
              <a:rPr lang="en-US" dirty="0"/>
              <a:t>= set (equivalence class) of real-world states</a:t>
            </a:r>
          </a:p>
          <a:p>
            <a:pPr>
              <a:lnSpc>
                <a:spcPct val="90000"/>
              </a:lnSpc>
            </a:pPr>
            <a:endParaRPr lang="en-US" sz="800" dirty="0"/>
          </a:p>
          <a:p>
            <a:pPr>
              <a:lnSpc>
                <a:spcPct val="90000"/>
              </a:lnSpc>
            </a:pPr>
            <a:r>
              <a:rPr lang="en-US" dirty="0"/>
              <a:t>(abstract) </a:t>
            </a:r>
            <a:r>
              <a:rPr lang="en-US" i="1" dirty="0">
                <a:solidFill>
                  <a:schemeClr val="accent2"/>
                </a:solidFill>
              </a:rPr>
              <a:t>Action </a:t>
            </a:r>
            <a:r>
              <a:rPr lang="en-US" dirty="0"/>
              <a:t>= equivalence class of combinations of real-world actions</a:t>
            </a:r>
          </a:p>
          <a:p>
            <a:pPr lvl="1">
              <a:lnSpc>
                <a:spcPct val="90000"/>
              </a:lnSpc>
            </a:pPr>
            <a:r>
              <a:rPr lang="en-US" sz="1900" dirty="0"/>
              <a:t>e.g. </a:t>
            </a:r>
            <a:r>
              <a:rPr lang="en-US" sz="1900" i="1" dirty="0"/>
              <a:t>Arad </a:t>
            </a:r>
            <a:r>
              <a:rPr lang="en-US" sz="1900" i="1" dirty="0">
                <a:sym typeface="Symbol" pitchFamily="18" charset="2"/>
              </a:rPr>
              <a:t> </a:t>
            </a:r>
            <a:r>
              <a:rPr lang="en-US" sz="1900" i="1" dirty="0" err="1"/>
              <a:t>Zerind</a:t>
            </a:r>
            <a:r>
              <a:rPr lang="en-US" sz="1900" dirty="0"/>
              <a:t> represents a complex set of possible routes, detours, rest stops, </a:t>
            </a:r>
            <a:r>
              <a:rPr lang="en-US" sz="1900" dirty="0" err="1"/>
              <a:t>etc</a:t>
            </a:r>
            <a:endParaRPr lang="en-US" sz="1900" dirty="0"/>
          </a:p>
          <a:p>
            <a:pPr lvl="1">
              <a:lnSpc>
                <a:spcPct val="90000"/>
              </a:lnSpc>
            </a:pPr>
            <a:r>
              <a:rPr lang="en-US" sz="1900" dirty="0"/>
              <a:t>The abstraction is valid if the path between two states is reflected in the real world</a:t>
            </a:r>
          </a:p>
          <a:p>
            <a:pPr lvl="1">
              <a:lnSpc>
                <a:spcPct val="90000"/>
              </a:lnSpc>
            </a:pPr>
            <a:endParaRPr lang="en-US" sz="800" b="1" dirty="0"/>
          </a:p>
          <a:p>
            <a:endParaRPr lang="en-US" dirty="0"/>
          </a:p>
          <a:p>
            <a:pPr>
              <a:lnSpc>
                <a:spcPct val="90000"/>
              </a:lnSpc>
            </a:pPr>
            <a:r>
              <a:rPr lang="en-US" dirty="0"/>
              <a:t>Each abstract action should be “easier” than the real problem</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3990521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p:txBody>
          <a:bodyPr/>
          <a:lstStyle/>
          <a:p>
            <a:r>
              <a:rPr lang="en-US" altLang="en-US" dirty="0"/>
              <a:t>Useful Concepts</a:t>
            </a:r>
          </a:p>
        </p:txBody>
      </p:sp>
      <p:sp>
        <p:nvSpPr>
          <p:cNvPr id="32775" name="Rectangle 3"/>
          <p:cNvSpPr>
            <a:spLocks noGrp="1" noChangeArrowheads="1"/>
          </p:cNvSpPr>
          <p:nvPr>
            <p:ph idx="1"/>
          </p:nvPr>
        </p:nvSpPr>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136633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idx="1"/>
          </p:nvPr>
        </p:nvSpPr>
        <p:spPr/>
        <p:txBody>
          <a:bodyPr/>
          <a:lstStyle/>
          <a:p>
            <a:r>
              <a:rPr lang="en-US" dirty="0"/>
              <a:t>Generalized algorithm to solve search problems </a:t>
            </a:r>
          </a:p>
          <a:p>
            <a:r>
              <a:rPr lang="en-US" sz="2100" dirty="0">
                <a:solidFill>
                  <a:schemeClr val="accent2"/>
                </a:solidFill>
              </a:rPr>
              <a:t>Enumerate 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232274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3"/>
          <p:cNvSpPr>
            <a:spLocks noGrp="1" noChangeArrowheads="1"/>
          </p:cNvSpPr>
          <p:nvPr>
            <p:ph type="body" sz="half" idx="4294967295"/>
          </p:nvPr>
        </p:nvSpPr>
        <p:spPr>
          <a:xfrm>
            <a:off x="1809750" y="4567237"/>
            <a:ext cx="8529637" cy="1925638"/>
          </a:xfrm>
        </p:spPr>
        <p:txBody>
          <a:bodyPr>
            <a:normAutofit fontScale="92500" lnSpcReduction="20000"/>
          </a:bodyPr>
          <a:lstStyle/>
          <a:p>
            <a:pPr>
              <a:lnSpc>
                <a:spcPct val="90000"/>
              </a:lnSpc>
              <a:buFont typeface="Symbol" pitchFamily="18" charset="2"/>
              <a:buNone/>
            </a:pPr>
            <a:r>
              <a:rPr lang="en-US" sz="1400" dirty="0"/>
              <a:t>function TREE-SEARCH(</a:t>
            </a:r>
            <a:r>
              <a:rPr lang="en-US" sz="1400" i="1" dirty="0"/>
              <a:t>problem, strategy</a:t>
            </a:r>
            <a:r>
              <a:rPr lang="en-US" sz="1400" dirty="0"/>
              <a:t>) return a solution or failure</a:t>
            </a:r>
          </a:p>
          <a:p>
            <a:pPr>
              <a:lnSpc>
                <a:spcPct val="90000"/>
              </a:lnSpc>
              <a:buFont typeface="Symbol" pitchFamily="18" charset="2"/>
              <a:buNone/>
            </a:pPr>
            <a:r>
              <a:rPr lang="en-US" sz="1400" dirty="0"/>
              <a:t>	Initialize frontier  to the </a:t>
            </a:r>
            <a:r>
              <a:rPr lang="en-US" sz="1400" i="1" dirty="0"/>
              <a:t>initial state</a:t>
            </a:r>
            <a:r>
              <a:rPr lang="en-US" sz="1400" dirty="0"/>
              <a:t> of the </a:t>
            </a:r>
            <a:r>
              <a:rPr lang="en-US" sz="1400" i="1" dirty="0"/>
              <a:t>problem</a:t>
            </a:r>
            <a:endParaRPr lang="en-US" sz="1400" dirty="0"/>
          </a:p>
          <a:p>
            <a:pPr>
              <a:lnSpc>
                <a:spcPct val="90000"/>
              </a:lnSpc>
              <a:buFont typeface="Symbol" pitchFamily="18" charset="2"/>
              <a:buNone/>
            </a:pPr>
            <a:r>
              <a:rPr lang="en-US" sz="1400" dirty="0"/>
              <a:t>	do </a:t>
            </a:r>
          </a:p>
          <a:p>
            <a:pPr>
              <a:lnSpc>
                <a:spcPct val="90000"/>
              </a:lnSpc>
              <a:buFont typeface="Symbol" pitchFamily="18" charset="2"/>
              <a:buNone/>
            </a:pPr>
            <a:r>
              <a:rPr lang="en-US" sz="1400" dirty="0"/>
              <a:t>		if the frontier is empty then return </a:t>
            </a:r>
            <a:r>
              <a:rPr lang="en-US" sz="1400" i="1" dirty="0"/>
              <a:t>failure</a:t>
            </a:r>
            <a:endParaRPr lang="en-US" sz="1400" dirty="0"/>
          </a:p>
          <a:p>
            <a:pPr>
              <a:lnSpc>
                <a:spcPct val="90000"/>
              </a:lnSpc>
              <a:buFont typeface="Symbol" pitchFamily="18" charset="2"/>
              <a:buNone/>
            </a:pPr>
            <a:r>
              <a:rPr lang="en-US" sz="1400" dirty="0"/>
              <a:t>		</a:t>
            </a:r>
            <a:r>
              <a:rPr lang="en-US" sz="1400" i="1" dirty="0">
                <a:solidFill>
                  <a:srgbClr val="0070C0"/>
                </a:solidFill>
              </a:rPr>
              <a:t>choose leaf node for expansion according to strategy &amp; remove from frontier</a:t>
            </a:r>
          </a:p>
          <a:p>
            <a:pPr>
              <a:lnSpc>
                <a:spcPct val="90000"/>
              </a:lnSpc>
              <a:buFont typeface="Symbol" pitchFamily="18" charset="2"/>
              <a:buNone/>
            </a:pPr>
            <a:r>
              <a:rPr lang="en-US" sz="1400" dirty="0"/>
              <a:t>		if node contains goal state then return </a:t>
            </a:r>
            <a:r>
              <a:rPr lang="en-US" sz="1400" i="1" dirty="0"/>
              <a:t>solution</a:t>
            </a:r>
            <a:endParaRPr lang="en-US" sz="1400" dirty="0"/>
          </a:p>
          <a:p>
            <a:pPr>
              <a:lnSpc>
                <a:spcPct val="90000"/>
              </a:lnSpc>
              <a:buFont typeface="Symbol" pitchFamily="18" charset="2"/>
              <a:buNone/>
            </a:pPr>
            <a:r>
              <a:rPr lang="en-US" sz="1400" dirty="0"/>
              <a:t>		else expand the node and add resulting nodes to the frontier</a:t>
            </a:r>
          </a:p>
        </p:txBody>
      </p:sp>
      <p:sp>
        <p:nvSpPr>
          <p:cNvPr id="36870" name="Rectangle 2"/>
          <p:cNvSpPr>
            <a:spLocks noGrp="1" noChangeArrowheads="1"/>
          </p:cNvSpPr>
          <p:nvPr>
            <p:ph type="title"/>
          </p:nvPr>
        </p:nvSpPr>
        <p:spPr/>
        <p:txBody>
          <a:bodyPr>
            <a:normAutofit/>
          </a:bodyPr>
          <a:lstStyle/>
          <a:p>
            <a:r>
              <a:rPr lang="en-US" dirty="0"/>
              <a:t>Generalized tree search</a:t>
            </a:r>
          </a:p>
        </p:txBody>
      </p:sp>
      <p:sp>
        <p:nvSpPr>
          <p:cNvPr id="3" name="Slide Number Placeholder 2"/>
          <p:cNvSpPr>
            <a:spLocks noGrp="1"/>
          </p:cNvSpPr>
          <p:nvPr>
            <p:ph type="sldNum" sz="quarter" idx="12"/>
          </p:nvPr>
        </p:nvSpPr>
        <p:spPr>
          <a:xfrm>
            <a:off x="9394925" y="6041851"/>
            <a:ext cx="2743200" cy="365125"/>
          </a:xfrm>
        </p:spPr>
        <p:txBody>
          <a:bodyPr/>
          <a:lstStyle/>
          <a:p>
            <a:pPr>
              <a:defRPr/>
            </a:pPr>
            <a:fld id="{B7485354-8E09-4337-A48E-EC7E77BE6E58}" type="slidenum">
              <a:rPr lang="en-US" altLang="en-US" smtClean="0"/>
              <a:pPr>
                <a:defRPr/>
              </a:pPr>
              <a:t>19</a:t>
            </a:fld>
            <a:endParaRPr lang="en-US" altLang="en-US"/>
          </a:p>
        </p:txBody>
      </p:sp>
      <p:sp>
        <p:nvSpPr>
          <p:cNvPr id="36874" name="Oval 6"/>
          <p:cNvSpPr>
            <a:spLocks noChangeArrowheads="1"/>
          </p:cNvSpPr>
          <p:nvPr/>
        </p:nvSpPr>
        <p:spPr bwMode="auto">
          <a:xfrm>
            <a:off x="6905689" y="5554646"/>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2514600" y="935827"/>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grpSp>
        <p:nvGrpSpPr>
          <p:cNvPr id="6" name="Group 5"/>
          <p:cNvGrpSpPr/>
          <p:nvPr/>
        </p:nvGrpSpPr>
        <p:grpSpPr>
          <a:xfrm>
            <a:off x="1386214" y="1566057"/>
            <a:ext cx="9144000" cy="2227811"/>
            <a:chOff x="-7257" y="1285960"/>
            <a:chExt cx="9144000" cy="222781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grpSp>
      <p:sp>
        <p:nvSpPr>
          <p:cNvPr id="14" name="Google Shape;84;g92b3bf485b_0_0">
            <a:extLst>
              <a:ext uri="{FF2B5EF4-FFF2-40B4-BE49-F238E27FC236}">
                <a16:creationId xmlns:a16="http://schemas.microsoft.com/office/drawing/2014/main" id="{EF14C9EE-15F9-5740-8DB0-BC8B0B0A0D26}"/>
              </a:ext>
            </a:extLst>
          </p:cNvPr>
          <p:cNvSpPr/>
          <p:nvPr/>
        </p:nvSpPr>
        <p:spPr>
          <a:xfrm>
            <a:off x="8036282" y="4019987"/>
            <a:ext cx="3751407" cy="1094500"/>
          </a:xfrm>
          <a:prstGeom prst="wedgeRoundRectCallout">
            <a:avLst>
              <a:gd name="adj1" fmla="val -65245"/>
              <a:gd name="adj2" fmla="val 89751"/>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500" b="1" dirty="0">
                <a:ea typeface="Open Sans"/>
                <a:cs typeface="Open Sans"/>
                <a:sym typeface="Open Sans"/>
              </a:rPr>
              <a:t>The strategy determines search process!</a:t>
            </a:r>
          </a:p>
        </p:txBody>
      </p:sp>
    </p:spTree>
    <p:extLst>
      <p:ext uri="{BB962C8B-B14F-4D97-AF65-F5344CB8AC3E}">
        <p14:creationId xmlns:p14="http://schemas.microsoft.com/office/powerpoint/2010/main" val="953292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p:txBody>
          <a:bodyPr/>
          <a:lstStyle/>
          <a:p>
            <a:r>
              <a:rPr lang="en-US" dirty="0"/>
              <a:t>Problem Solving Agents &amp;</a:t>
            </a:r>
            <a:br>
              <a:rPr lang="en-US" dirty="0"/>
            </a:br>
            <a:r>
              <a:rPr lang="en-US" dirty="0"/>
              <a:t>Problem Formulation</a:t>
            </a:r>
          </a:p>
        </p:txBody>
      </p:sp>
      <p:sp>
        <p:nvSpPr>
          <p:cNvPr id="33797" name="Rectangle 5"/>
          <p:cNvSpPr>
            <a:spLocks noGrp="1" noChangeArrowheads="1"/>
          </p:cNvSpPr>
          <p:nvPr>
            <p:ph type="body" idx="1"/>
          </p:nvPr>
        </p:nvSpPr>
        <p:spPr/>
        <p:txBody>
          <a:bodyPr/>
          <a:lstStyle/>
          <a:p>
            <a:r>
              <a:rPr lang="en-US" dirty="0"/>
              <a:t>AIMA 3.1-3.3</a:t>
            </a:r>
          </a:p>
          <a:p>
            <a:endParaRPr 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2</a:t>
            </a:fld>
            <a:endParaRPr lang="en-US" altLang="en-US"/>
          </a:p>
        </p:txBody>
      </p:sp>
    </p:spTree>
    <p:extLst>
      <p:ext uri="{BB962C8B-B14F-4D97-AF65-F5344CB8AC3E}">
        <p14:creationId xmlns:p14="http://schemas.microsoft.com/office/powerpoint/2010/main" val="3493996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idx="1"/>
          </p:nvPr>
        </p:nvSpPr>
        <p:spPr/>
        <p:txBody>
          <a:bodyPr>
            <a:normAutofit fontScale="92500" lnSpcReduction="10000"/>
          </a:bodyPr>
          <a:lstStyle/>
          <a:p>
            <a:pPr>
              <a:lnSpc>
                <a:spcPct val="80000"/>
              </a:lnSpc>
              <a:spcBef>
                <a:spcPct val="0"/>
              </a:spcBef>
              <a:spcAft>
                <a:spcPct val="20000"/>
              </a:spcAft>
              <a:tabLst>
                <a:tab pos="5943600" algn="l"/>
              </a:tabLst>
            </a:pPr>
            <a:r>
              <a:rPr lang="en-US" dirty="0"/>
              <a:t>A </a:t>
            </a:r>
            <a:r>
              <a:rPr lang="en-US" i="1" dirty="0">
                <a:solidFill>
                  <a:schemeClr val="accent2"/>
                </a:solidFill>
              </a:rPr>
              <a:t>state </a:t>
            </a:r>
            <a:r>
              <a:rPr lang="en-US" dirty="0"/>
              <a:t>is a (representation of a) </a:t>
            </a:r>
            <a:r>
              <a:rPr lang="en-US" i="1" dirty="0">
                <a:solidFill>
                  <a:schemeClr val="accent2"/>
                </a:solidFill>
              </a:rPr>
              <a:t>physical configuration</a:t>
            </a:r>
            <a:endParaRPr lang="en-US" dirty="0"/>
          </a:p>
          <a:p>
            <a:pPr>
              <a:lnSpc>
                <a:spcPct val="80000"/>
              </a:lnSpc>
              <a:spcBef>
                <a:spcPct val="0"/>
              </a:spcBef>
              <a:spcAft>
                <a:spcPct val="20000"/>
              </a:spcAft>
              <a:tabLst>
                <a:tab pos="5943600" algn="l"/>
              </a:tabLst>
            </a:pPr>
            <a:r>
              <a:rPr lang="en-US" dirty="0"/>
              <a:t>A </a:t>
            </a:r>
            <a:r>
              <a:rPr lang="en-US" i="1" dirty="0">
                <a:solidFill>
                  <a:schemeClr val="accent2"/>
                </a:solidFill>
              </a:rPr>
              <a:t>node </a:t>
            </a:r>
            <a:r>
              <a:rPr lang="en-US" dirty="0"/>
              <a:t>is a data structure constituting </a:t>
            </a:r>
            <a:r>
              <a:rPr lang="en-US" i="1" dirty="0">
                <a:solidFill>
                  <a:schemeClr val="accent2"/>
                </a:solidFill>
              </a:rPr>
              <a:t>part of a search tree</a:t>
            </a:r>
            <a:r>
              <a:rPr lang="en-US" dirty="0"/>
              <a:t> </a:t>
            </a:r>
          </a:p>
          <a:p>
            <a:pPr lvl="1">
              <a:lnSpc>
                <a:spcPct val="80000"/>
              </a:lnSpc>
              <a:spcBef>
                <a:spcPct val="0"/>
              </a:spcBef>
              <a:spcAft>
                <a:spcPct val="20000"/>
              </a:spcAft>
              <a:tabLst>
                <a:tab pos="5943600" algn="l"/>
              </a:tabLst>
            </a:pPr>
            <a:r>
              <a:rPr lang="en-US" sz="1800" dirty="0"/>
              <a:t>Also includes </a:t>
            </a:r>
            <a:r>
              <a:rPr lang="en-US" sz="1800" i="1" dirty="0"/>
              <a:t>parent, children, depth</a:t>
            </a:r>
            <a:r>
              <a:rPr lang="en-US" sz="1800" dirty="0"/>
              <a:t>,  </a:t>
            </a:r>
            <a:r>
              <a:rPr lang="en-US" sz="1800" i="1" dirty="0"/>
              <a:t>path cost g(x)</a:t>
            </a:r>
          </a:p>
          <a:p>
            <a:pPr lvl="1">
              <a:lnSpc>
                <a:spcPct val="80000"/>
              </a:lnSpc>
              <a:spcBef>
                <a:spcPct val="0"/>
              </a:spcBef>
              <a:spcAft>
                <a:spcPct val="20000"/>
              </a:spcAft>
              <a:tabLst>
                <a:tab pos="5943600" algn="l"/>
              </a:tabLst>
            </a:pPr>
            <a:r>
              <a:rPr lang="en-US" sz="2100" dirty="0"/>
              <a:t>Here </a:t>
            </a:r>
            <a:r>
              <a:rPr lang="en-US" sz="2100" i="1" dirty="0"/>
              <a:t>node= &lt;state, parent-node, children, action, path-cost, depth&gt;</a:t>
            </a:r>
            <a:endParaRPr lang="en-US" sz="1800" i="1" dirty="0"/>
          </a:p>
          <a:p>
            <a:pPr>
              <a:lnSpc>
                <a:spcPct val="80000"/>
              </a:lnSpc>
              <a:spcBef>
                <a:spcPct val="0"/>
              </a:spcBef>
              <a:spcAft>
                <a:spcPct val="20000"/>
              </a:spcAft>
              <a:tabLst>
                <a:tab pos="5943600" algn="l"/>
              </a:tabLst>
            </a:pPr>
            <a:r>
              <a:rPr lang="en-US" dirty="0"/>
              <a:t> States do not have parents, children, depth or path cost!</a:t>
            </a:r>
          </a:p>
          <a:p>
            <a:pPr>
              <a:lnSpc>
                <a:spcPct val="80000"/>
              </a:lnSpc>
              <a:spcBef>
                <a:spcPct val="0"/>
              </a:spcBef>
              <a:spcAft>
                <a:spcPct val="20000"/>
              </a:spcAft>
              <a:tabLst>
                <a:tab pos="5943600" algn="l"/>
              </a:tabLst>
            </a:pPr>
            <a:endParaRPr lang="en-US" dirty="0"/>
          </a:p>
          <a:p>
            <a:pPr>
              <a:lnSpc>
                <a:spcPct val="80000"/>
              </a:lnSpc>
              <a:tabLst>
                <a:tab pos="5943600" algn="l"/>
              </a:tabLst>
            </a:pPr>
            <a:r>
              <a:rPr lang="en-US" sz="1800" dirty="0"/>
              <a:t>      </a:t>
            </a:r>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r>
              <a:rPr lang="en-US" sz="1800" dirty="0"/>
              <a:t>The EXPAND function </a:t>
            </a:r>
          </a:p>
          <a:p>
            <a:pPr lvl="1">
              <a:lnSpc>
                <a:spcPct val="80000"/>
              </a:lnSpc>
              <a:tabLst>
                <a:tab pos="5943600" algn="l"/>
              </a:tabLst>
            </a:pPr>
            <a:r>
              <a:rPr lang="en-US" sz="1800" dirty="0"/>
              <a:t>uses the Actions and Transition Model to create the corresponding states</a:t>
            </a:r>
          </a:p>
          <a:p>
            <a:pPr lvl="2">
              <a:lnSpc>
                <a:spcPct val="80000"/>
              </a:lnSpc>
              <a:tabLst>
                <a:tab pos="5943600" algn="l"/>
              </a:tabLst>
            </a:pPr>
            <a:r>
              <a:rPr lang="en-US" dirty="0"/>
              <a:t>creates new nodes, </a:t>
            </a:r>
          </a:p>
          <a:p>
            <a:pPr lvl="2">
              <a:lnSpc>
                <a:spcPct val="80000"/>
              </a:lnSpc>
              <a:tabLst>
                <a:tab pos="5943600" algn="l"/>
              </a:tabLst>
            </a:pPr>
            <a:r>
              <a:rPr lang="en-US" dirty="0"/>
              <a:t>fills in the various fields </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sp>
        <p:nvSpPr>
          <p:cNvPr id="37896" name="Oval 5"/>
          <p:cNvSpPr>
            <a:spLocks noChangeArrowheads="1"/>
          </p:cNvSpPr>
          <p:nvPr/>
        </p:nvSpPr>
        <p:spPr bwMode="auto">
          <a:xfrm>
            <a:off x="6550025" y="3846652"/>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6734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6556376"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6796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5029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6315075" y="3095626"/>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7208839" y="3478214"/>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6315076" y="4672014"/>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5562600" y="4114801"/>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6324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dirty="0"/>
              <a:t>Node</a:t>
            </a:r>
          </a:p>
        </p:txBody>
      </p:sp>
      <p:sp>
        <p:nvSpPr>
          <p:cNvPr id="37906" name="Text Box 15"/>
          <p:cNvSpPr txBox="1">
            <a:spLocks noChangeArrowheads="1"/>
          </p:cNvSpPr>
          <p:nvPr/>
        </p:nvSpPr>
        <p:spPr bwMode="auto">
          <a:xfrm>
            <a:off x="4038600" y="2743201"/>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nvGraphicFramePr>
        <p:xfrm>
          <a:off x="4191000" y="3616325"/>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6346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Text Box 2"/>
          <p:cNvSpPr txBox="1">
            <a:spLocks noChangeArrowheads="1"/>
          </p:cNvSpPr>
          <p:nvPr/>
        </p:nvSpPr>
        <p:spPr bwMode="auto">
          <a:xfrm>
            <a:off x="2209800" y="228601"/>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nvGraphicFramePr>
        <p:xfrm>
          <a:off x="5676900" y="1371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69" name="Group 21"/>
          <p:cNvGraphicFramePr>
            <a:graphicFrameLocks noGrp="1"/>
          </p:cNvGraphicFramePr>
          <p:nvPr/>
        </p:nvGraphicFramePr>
        <p:xfrm>
          <a:off x="56769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87" name="Group 39"/>
          <p:cNvGraphicFramePr>
            <a:graphicFrameLocks noGrp="1"/>
          </p:cNvGraphicFramePr>
          <p:nvPr/>
        </p:nvGraphicFramePr>
        <p:xfrm>
          <a:off x="2971800" y="2895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dirty="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05" name="Group 57"/>
          <p:cNvGraphicFramePr>
            <a:graphicFrameLocks noGrp="1"/>
          </p:cNvGraphicFramePr>
          <p:nvPr/>
        </p:nvGraphicFramePr>
        <p:xfrm>
          <a:off x="83820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8991" name="AutoShape 75"/>
          <p:cNvCxnSpPr>
            <a:cxnSpLocks noChangeShapeType="1"/>
          </p:cNvCxnSpPr>
          <p:nvPr/>
        </p:nvCxnSpPr>
        <p:spPr bwMode="auto">
          <a:xfrm>
            <a:off x="6096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3390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6096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3390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2628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5372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6096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8801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8115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nvGraphicFramePr>
        <p:xfrm>
          <a:off x="6324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50" name="Group 102"/>
          <p:cNvGraphicFramePr>
            <a:graphicFrameLocks noGrp="1"/>
          </p:cNvGraphicFramePr>
          <p:nvPr/>
        </p:nvGraphicFramePr>
        <p:xfrm>
          <a:off x="4953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68" name="Group 120"/>
          <p:cNvGraphicFramePr>
            <a:graphicFrameLocks noGrp="1"/>
          </p:cNvGraphicFramePr>
          <p:nvPr/>
        </p:nvGraphicFramePr>
        <p:xfrm>
          <a:off x="3657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86" name="Group 138"/>
          <p:cNvGraphicFramePr>
            <a:graphicFrameLocks noGrp="1"/>
          </p:cNvGraphicFramePr>
          <p:nvPr/>
        </p:nvGraphicFramePr>
        <p:xfrm>
          <a:off x="22098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04" name="Group 156"/>
          <p:cNvGraphicFramePr>
            <a:graphicFrameLocks noGrp="1"/>
          </p:cNvGraphicFramePr>
          <p:nvPr/>
        </p:nvGraphicFramePr>
        <p:xfrm>
          <a:off x="9144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22" name="Group 174"/>
          <p:cNvGraphicFramePr>
            <a:graphicFrameLocks noGrp="1"/>
          </p:cNvGraphicFramePr>
          <p:nvPr/>
        </p:nvGraphicFramePr>
        <p:xfrm>
          <a:off x="76962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9132" name="AutoShape 195"/>
          <p:cNvCxnSpPr>
            <a:cxnSpLocks noChangeShapeType="1"/>
          </p:cNvCxnSpPr>
          <p:nvPr/>
        </p:nvCxnSpPr>
        <p:spPr bwMode="auto">
          <a:xfrm>
            <a:off x="5372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8115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6743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9563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4076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2628900" y="5562601"/>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1909763"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dirty="0"/>
              <a:t>(</a:t>
            </a:r>
            <a:r>
              <a:rPr lang="en-US" sz="2000" dirty="0">
                <a:latin typeface="Arial" charset="0"/>
              </a:rPr>
              <a:t>Nodes show state, parent, children - leaving </a:t>
            </a:r>
            <a:r>
              <a:rPr lang="en-US" sz="2000" i="1" dirty="0">
                <a:latin typeface="Arial" charset="0"/>
              </a:rPr>
              <a:t>Action, Cost, Depth</a:t>
            </a:r>
            <a:r>
              <a:rPr lang="en-US" sz="2000" dirty="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21</a:t>
            </a:fld>
            <a:endParaRPr lang="en-US" altLang="en-US"/>
          </a:p>
        </p:txBody>
      </p:sp>
      <p:cxnSp>
        <p:nvCxnSpPr>
          <p:cNvPr id="51" name="AutoShape 203"/>
          <p:cNvCxnSpPr>
            <a:cxnSpLocks noChangeShapeType="1"/>
          </p:cNvCxnSpPr>
          <p:nvPr/>
        </p:nvCxnSpPr>
        <p:spPr bwMode="auto">
          <a:xfrm>
            <a:off x="6136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6781801"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a:spcBef>
                <a:spcPct val="50000"/>
              </a:spcBef>
            </a:pPr>
            <a:r>
              <a:rPr lang="en-US" sz="2000" dirty="0">
                <a:solidFill>
                  <a:schemeClr val="bg2"/>
                </a:solidFill>
                <a:latin typeface="Arial" charset="0"/>
              </a:rPr>
              <a:t>(Suppressing useless      “backwards” moves)</a:t>
            </a:r>
          </a:p>
        </p:txBody>
      </p:sp>
    </p:spTree>
    <p:extLst>
      <p:ext uri="{BB962C8B-B14F-4D97-AF65-F5344CB8AC3E}">
        <p14:creationId xmlns:p14="http://schemas.microsoft.com/office/powerpoint/2010/main" val="1898146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22</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600184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23</a:t>
            </a:fld>
            <a:endParaRPr lang="en-US" altLang="en-US" sz="1400"/>
          </a:p>
        </p:txBody>
      </p:sp>
      <p:sp>
        <p:nvSpPr>
          <p:cNvPr id="59395" name="Rectangle 2"/>
          <p:cNvSpPr>
            <a:spLocks noGrp="1" noChangeArrowheads="1"/>
          </p:cNvSpPr>
          <p:nvPr>
            <p:ph type="title"/>
          </p:nvPr>
        </p:nvSpPr>
        <p:spPr>
          <a:noFill/>
        </p:spPr>
        <p:txBody>
          <a:bodyPr vert="horz" lIns="90488" tIns="44450" rIns="90488" bIns="44450" rtlCol="0" anchor="ctr">
            <a:normAutofit/>
          </a:bodyP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2171700" y="3657600"/>
            <a:ext cx="8115300" cy="2819400"/>
          </a:xfrm>
          <a:noFill/>
        </p:spPr>
        <p:txBody>
          <a:bodyPr vert="horz" lIns="90488" tIns="44450" rIns="90488" bIns="44450" rtlCol="0">
            <a:normAutofit/>
          </a:bodyPr>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2825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3435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3968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3048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3581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2981326"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2576513" y="1577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4024313" y="1196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37195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7473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6483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5797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6940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808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922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8540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7758113" y="10445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63103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86725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70723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6629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5943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6629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8686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8229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7696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5548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7834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92821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2805114" y="3101976"/>
            <a:ext cx="125354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6386513" y="3330576"/>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Tree>
    <p:extLst>
      <p:ext uri="{BB962C8B-B14F-4D97-AF65-F5344CB8AC3E}">
        <p14:creationId xmlns:p14="http://schemas.microsoft.com/office/powerpoint/2010/main" val="3699274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24</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7" name="Rectangle 6"/>
          <p:cNvSpPr/>
          <p:nvPr/>
        </p:nvSpPr>
        <p:spPr bwMode="auto">
          <a:xfrm>
            <a:off x="3013210"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p:cNvSpPr/>
          <p:nvPr/>
        </p:nvSpPr>
        <p:spPr bwMode="auto">
          <a:xfrm>
            <a:off x="3200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Tree>
    <p:extLst>
      <p:ext uri="{BB962C8B-B14F-4D97-AF65-F5344CB8AC3E}">
        <p14:creationId xmlns:p14="http://schemas.microsoft.com/office/powerpoint/2010/main" val="3568148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p:txBody>
          <a:bodyPr/>
          <a:lstStyle/>
          <a:p>
            <a:r>
              <a:rPr lang="en-US"/>
              <a:t>Uninformed Search Strategies</a:t>
            </a:r>
            <a:br>
              <a:rPr lang="en-US"/>
            </a:br>
            <a:endParaRPr lang="en-US"/>
          </a:p>
        </p:txBody>
      </p:sp>
      <p:sp>
        <p:nvSpPr>
          <p:cNvPr id="41989" name="Rectangle 5"/>
          <p:cNvSpPr>
            <a:spLocks noGrp="1" noChangeArrowheads="1"/>
          </p:cNvSpPr>
          <p:nvPr>
            <p:ph type="body" idx="1"/>
          </p:nvPr>
        </p:nvSpPr>
        <p:spPr/>
        <p:txBody>
          <a:bodyPr/>
          <a:lstStyle/>
          <a:p>
            <a:r>
              <a:rPr lang="en-US"/>
              <a:t>AIMA 3.3-3.4</a:t>
            </a:r>
          </a:p>
          <a:p>
            <a:endParaRPr lang="en-US"/>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25</a:t>
            </a:fld>
            <a:endParaRPr lang="en-US" altLang="en-US"/>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380" y="3092569"/>
            <a:ext cx="4880406" cy="293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961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26</a:t>
            </a:fld>
            <a:endParaRPr lang="en-US" altLang="en-US" sz="1400"/>
          </a:p>
        </p:txBody>
      </p:sp>
      <p:sp>
        <p:nvSpPr>
          <p:cNvPr id="44038" name="Rectangle 2"/>
          <p:cNvSpPr>
            <a:spLocks noGrp="1" noChangeArrowheads="1"/>
          </p:cNvSpPr>
          <p:nvPr>
            <p:ph type="title"/>
          </p:nvPr>
        </p:nvSpPr>
        <p:spPr/>
        <p:txBody>
          <a:bodyPr>
            <a:normAutofit/>
          </a:bodyPr>
          <a:lstStyle/>
          <a:p>
            <a:pPr>
              <a:tabLst>
                <a:tab pos="1660525" algn="l"/>
              </a:tabLst>
            </a:pPr>
            <a:r>
              <a:rPr lang="en-US" i="1"/>
              <a:t>Uninformed</a:t>
            </a:r>
            <a:r>
              <a:rPr lang="en-US"/>
              <a:t> search strategies:</a:t>
            </a:r>
          </a:p>
        </p:txBody>
      </p:sp>
      <p:sp>
        <p:nvSpPr>
          <p:cNvPr id="44039" name="Rectangle 3"/>
          <p:cNvSpPr>
            <a:spLocks noGrp="1" noChangeArrowheads="1"/>
          </p:cNvSpPr>
          <p:nvPr>
            <p:ph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spTree>
    <p:extLst>
      <p:ext uri="{BB962C8B-B14F-4D97-AF65-F5344CB8AC3E}">
        <p14:creationId xmlns:p14="http://schemas.microsoft.com/office/powerpoint/2010/main" val="2323389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idx="1"/>
          </p:nvPr>
        </p:nvSpPr>
        <p:spPr/>
        <p:txBody>
          <a:bodyPr/>
          <a:lstStyle/>
          <a:p>
            <a:r>
              <a:rPr lang="en-US" i="1" dirty="0">
                <a:solidFill>
                  <a:schemeClr val="accent2"/>
                </a:solidFill>
              </a:rPr>
              <a:t>Review: 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Tree>
    <p:extLst>
      <p:ext uri="{BB962C8B-B14F-4D97-AF65-F5344CB8AC3E}">
        <p14:creationId xmlns:p14="http://schemas.microsoft.com/office/powerpoint/2010/main" val="1782623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a:t>For example, size of fixed size node in search tree</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28</a:t>
            </a:fld>
            <a:endParaRPr lang="en-US" altLang="en-US"/>
          </a:p>
        </p:txBody>
      </p:sp>
    </p:spTree>
    <p:extLst>
      <p:ext uri="{BB962C8B-B14F-4D97-AF65-F5344CB8AC3E}">
        <p14:creationId xmlns:p14="http://schemas.microsoft.com/office/powerpoint/2010/main" val="74125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a:t>Put successors at the </a:t>
            </a:r>
            <a:r>
              <a:rPr lang="en-US" i="1"/>
              <a:t>end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29</a:t>
            </a:fld>
            <a:endParaRPr lang="en-US" altLang="en-US"/>
          </a:p>
        </p:txBody>
      </p:sp>
      <p:pic>
        <p:nvPicPr>
          <p:cNvPr id="4" name="Picture 3"/>
          <p:cNvPicPr>
            <a:picLocks noChangeAspect="1"/>
          </p:cNvPicPr>
          <p:nvPr/>
        </p:nvPicPr>
        <p:blipFill>
          <a:blip r:embed="rId3"/>
          <a:stretch>
            <a:fillRect/>
          </a:stretch>
        </p:blipFill>
        <p:spPr>
          <a:xfrm>
            <a:off x="3505200" y="3429000"/>
            <a:ext cx="8070088" cy="4008322"/>
          </a:xfrm>
          <a:prstGeom prst="rect">
            <a:avLst/>
          </a:prstGeom>
        </p:spPr>
      </p:pic>
      <p:sp>
        <p:nvSpPr>
          <p:cNvPr id="5" name="TextBox 4"/>
          <p:cNvSpPr txBox="1"/>
          <p:nvPr/>
        </p:nvSpPr>
        <p:spPr bwMode="auto">
          <a:xfrm>
            <a:off x="1905927" y="5977599"/>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45828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C08E-701B-844B-8B68-364FD7E56D06}"/>
              </a:ext>
            </a:extLst>
          </p:cNvPr>
          <p:cNvSpPr>
            <a:spLocks noGrp="1"/>
          </p:cNvSpPr>
          <p:nvPr>
            <p:ph type="title"/>
          </p:nvPr>
        </p:nvSpPr>
        <p:spPr/>
        <p:txBody>
          <a:bodyPr/>
          <a:lstStyle/>
          <a:p>
            <a:r>
              <a:rPr lang="en-US" dirty="0"/>
              <a:t>Reflex Agents</a:t>
            </a:r>
          </a:p>
        </p:txBody>
      </p:sp>
      <p:sp>
        <p:nvSpPr>
          <p:cNvPr id="19" name="Content Placeholder 18">
            <a:extLst>
              <a:ext uri="{FF2B5EF4-FFF2-40B4-BE49-F238E27FC236}">
                <a16:creationId xmlns:a16="http://schemas.microsoft.com/office/drawing/2014/main" id="{9293001E-DC65-5148-B393-2D2CCEEEC80A}"/>
              </a:ext>
            </a:extLst>
          </p:cNvPr>
          <p:cNvSpPr>
            <a:spLocks noGrp="1"/>
          </p:cNvSpPr>
          <p:nvPr>
            <p:ph sz="half" idx="1"/>
          </p:nvPr>
        </p:nvSpPr>
        <p:spPr/>
        <p:txBody>
          <a:bodyPr/>
          <a:lstStyle/>
          <a:p>
            <a:r>
              <a:rPr lang="en-US" dirty="0"/>
              <a:t>A simple reflex agent is one that selects an action based only on the </a:t>
            </a:r>
            <a:r>
              <a:rPr lang="en-US" b="1" dirty="0"/>
              <a:t>current percept</a:t>
            </a:r>
            <a:r>
              <a:rPr lang="en-US" dirty="0"/>
              <a:t>.</a:t>
            </a:r>
          </a:p>
          <a:p>
            <a:r>
              <a:rPr lang="en-US" dirty="0"/>
              <a:t>It </a:t>
            </a:r>
            <a:r>
              <a:rPr lang="en-US" b="1" dirty="0"/>
              <a:t>ignores </a:t>
            </a:r>
            <a:r>
              <a:rPr lang="en-US" dirty="0"/>
              <a:t>the rest of the </a:t>
            </a:r>
            <a:r>
              <a:rPr lang="en-US" b="1" dirty="0"/>
              <a:t>percept history</a:t>
            </a:r>
            <a:r>
              <a:rPr lang="en-US" dirty="0"/>
              <a:t>.</a:t>
            </a:r>
          </a:p>
        </p:txBody>
      </p:sp>
      <p:pic>
        <p:nvPicPr>
          <p:cNvPr id="20" name="Content Placeholder 12" descr="A picture containing floor, indoor, table, rug&#10;&#10;Description automatically generated">
            <a:extLst>
              <a:ext uri="{FF2B5EF4-FFF2-40B4-BE49-F238E27FC236}">
                <a16:creationId xmlns:a16="http://schemas.microsoft.com/office/drawing/2014/main" id="{BE81CE45-7CBD-964F-8325-5C8B5250BCDE}"/>
              </a:ext>
            </a:extLst>
          </p:cNvPr>
          <p:cNvPicPr>
            <a:picLocks noGrp="1" noChangeAspect="1"/>
          </p:cNvPicPr>
          <p:nvPr>
            <p:ph sz="half" idx="2"/>
          </p:nvPr>
        </p:nvPicPr>
        <p:blipFill>
          <a:blip r:embed="rId3"/>
          <a:stretch>
            <a:fillRect/>
          </a:stretch>
        </p:blipFill>
        <p:spPr>
          <a:xfrm>
            <a:off x="6172200" y="2541810"/>
            <a:ext cx="5181600" cy="2918968"/>
          </a:xfrm>
          <a:prstGeom prst="rect">
            <a:avLst/>
          </a:prstGeom>
        </p:spPr>
      </p:pic>
    </p:spTree>
    <p:extLst>
      <p:ext uri="{BB962C8B-B14F-4D97-AF65-F5344CB8AC3E}">
        <p14:creationId xmlns:p14="http://schemas.microsoft.com/office/powerpoint/2010/main" val="87329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1425301"/>
            <a:ext cx="9602787" cy="4464599"/>
          </a:xfrm>
        </p:spPr>
      </p:pic>
      <p:sp>
        <p:nvSpPr>
          <p:cNvPr id="8" name="AutoShape 6"/>
          <p:cNvSpPr>
            <a:spLocks noChangeArrowheads="1"/>
          </p:cNvSpPr>
          <p:nvPr/>
        </p:nvSpPr>
        <p:spPr bwMode="auto">
          <a:xfrm>
            <a:off x="8221664"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8540750" y="4141926"/>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654651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2132013" y="1384300"/>
            <a:ext cx="7772400" cy="4572000"/>
          </a:xfrm>
        </p:spPr>
        <p:txBody>
          <a:bodyPr>
            <a:normAutofit fontScale="77500" lnSpcReduction="20000"/>
          </a:bodyPr>
          <a:lstStyle/>
          <a:p>
            <a:pPr>
              <a:buFont typeface="Symbol" pitchFamily="18" charset="2"/>
              <a:buNone/>
            </a:pPr>
            <a:r>
              <a:rPr lang="en-US" sz="1600">
                <a:latin typeface="Times New Roman" pitchFamily="18" charset="0"/>
                <a:cs typeface="Times New Roman" pitchFamily="18" charset="0"/>
              </a:rPr>
              <a:t>function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BREADTH-FIRST-SEARCH</a:t>
            </a:r>
            <a:r>
              <a:rPr lang="en-US" sz="160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 solution, or failure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a node with STATE</a:t>
            </a:r>
            <a:r>
              <a:rPr lang="en-US" sz="1600" i="1">
                <a:latin typeface="Times New Roman" pitchFamily="18" charset="0"/>
                <a:cs typeface="Times New Roman" pitchFamily="18" charset="0"/>
              </a:rPr>
              <a:t> =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INITIAL</a:t>
            </a:r>
            <a:r>
              <a:rPr lang="en-US" sz="1600">
                <a:latin typeface="Times New Roman" pitchFamily="18" charset="0"/>
                <a:cs typeface="Times New Roman" pitchFamily="18" charset="0"/>
              </a:rPr>
              <a:t>-STATE</a:t>
            </a:r>
            <a:r>
              <a:rPr lang="en-US" sz="1600" i="1">
                <a:latin typeface="Times New Roman" pitchFamily="18" charset="0"/>
                <a:cs typeface="Times New Roman" pitchFamily="18" charset="0"/>
              </a:rPr>
              <a:t>, PATH-COST</a:t>
            </a:r>
            <a:r>
              <a:rPr lang="en-US" sz="160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err="1">
                <a:latin typeface="Times New Roman" pitchFamily="18" charset="0"/>
                <a:cs typeface="Times New Roman" pitchFamily="18" charset="0"/>
              </a:rPr>
              <a:t>problem.GOAL</a:t>
            </a:r>
            <a:r>
              <a:rPr lang="en-US" sz="1600">
                <a:latin typeface="Times New Roman" pitchFamily="18" charset="0"/>
                <a:cs typeface="Times New Roman" pitchFamily="18" charset="0"/>
              </a:rPr>
              <a:t>-TEST(</a:t>
            </a:r>
            <a:r>
              <a:rPr lang="en-US" sz="1600" err="1">
                <a:latin typeface="Times New Roman" pitchFamily="18" charset="0"/>
                <a:cs typeface="Times New Roman" pitchFamily="18" charset="0"/>
              </a:rPr>
              <a:t>node.STATE</a:t>
            </a:r>
            <a:r>
              <a:rPr lang="en-US" sz="1600">
                <a:latin typeface="Times New Roman" pitchFamily="18" charset="0"/>
                <a:cs typeface="Times New Roman" pitchFamily="18" charset="0"/>
              </a:rPr>
              <a:t>) then return SOLU</a:t>
            </a:r>
            <a:r>
              <a:rPr lang="en-US" sz="1600" i="1">
                <a:latin typeface="Times New Roman" pitchFamily="18" charset="0"/>
                <a:cs typeface="Times New Roman" pitchFamily="18" charset="0"/>
              </a:rPr>
              <a:t>TION(node)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a FIFO queue with node as the only element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EMPTY?(</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failure</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POP</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 chooses the shallowest node in frontier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add</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to</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explored</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ACTIONS</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child &lt;- </a:t>
            </a:r>
            <a:r>
              <a:rPr lang="en-US" sz="1600">
                <a:latin typeface="Times New Roman" pitchFamily="18" charset="0"/>
                <a:cs typeface="Times New Roman" pitchFamily="18" charset="0"/>
              </a:rPr>
              <a:t>CHILD-NODE</a:t>
            </a:r>
            <a:r>
              <a:rPr lang="en-US" sz="160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GOAL</a:t>
            </a:r>
            <a:r>
              <a:rPr lang="en-US" sz="1600">
                <a:latin typeface="Times New Roman" pitchFamily="18" charset="0"/>
                <a:cs typeface="Times New Roman" pitchFamily="18" charset="0"/>
              </a:rPr>
              <a:t>-TEST</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child.</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SOLUTION</a:t>
            </a:r>
            <a:r>
              <a:rPr lang="en-US" sz="1600" i="1">
                <a:latin typeface="Times New Roman" pitchFamily="18" charset="0"/>
                <a:cs typeface="Times New Roman" pitchFamily="18" charset="0"/>
              </a:rPr>
              <a:t>(child)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INSERT</a:t>
            </a:r>
            <a:r>
              <a:rPr lang="en-US" sz="1600" i="1">
                <a:latin typeface="Times New Roman" pitchFamily="18" charset="0"/>
                <a:cs typeface="Times New Roman" pitchFamily="18" charset="0"/>
              </a:rPr>
              <a:t>(child, frontier)</a:t>
            </a: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8221664"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519988" y="4818064"/>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31</a:t>
            </a:fld>
            <a:endParaRPr lang="en-US" altLang="en-US"/>
          </a:p>
        </p:txBody>
      </p:sp>
    </p:spTree>
    <p:extLst>
      <p:ext uri="{BB962C8B-B14F-4D97-AF65-F5344CB8AC3E}">
        <p14:creationId xmlns:p14="http://schemas.microsoft.com/office/powerpoint/2010/main" val="3240942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idx="1"/>
          </p:nvPr>
        </p:nvSpPr>
        <p:spPr/>
        <p:txBody>
          <a:bodyPr/>
          <a:lstStyle/>
          <a:p>
            <a:pPr defTabSz="457200"/>
            <a:r>
              <a:rPr lang="en-US" u="sng" dirty="0">
                <a:solidFill>
                  <a:srgbClr val="CC0099"/>
                </a:solidFill>
              </a:rPr>
              <a:t>Complete?</a:t>
            </a:r>
            <a:r>
              <a:rPr lang="en-US" dirty="0">
                <a:solidFill>
                  <a:srgbClr val="CC0099"/>
                </a:solidFill>
              </a:rPr>
              <a:t> 	</a:t>
            </a:r>
            <a:r>
              <a:rPr lang="en-US" dirty="0"/>
              <a:t>Yes (if </a:t>
            </a:r>
            <a:r>
              <a:rPr lang="en-US" i="1" dirty="0"/>
              <a:t>b</a:t>
            </a:r>
            <a:r>
              <a:rPr lang="en-US" dirty="0"/>
              <a:t> is finite)</a:t>
            </a:r>
          </a:p>
          <a:p>
            <a:pPr defTabSz="457200"/>
            <a:r>
              <a:rPr lang="en-US" u="sng" dirty="0">
                <a:solidFill>
                  <a:srgbClr val="CC0099"/>
                </a:solidFill>
              </a:rPr>
              <a:t>Time Complexity?</a:t>
            </a:r>
            <a:r>
              <a:rPr lang="en-US" dirty="0"/>
              <a:t> 	</a:t>
            </a:r>
            <a:r>
              <a:rPr lang="en-US" i="1" dirty="0"/>
              <a:t>1+b+b</a:t>
            </a:r>
            <a:r>
              <a:rPr lang="en-US" i="1" baseline="30000" dirty="0"/>
              <a:t>2</a:t>
            </a:r>
            <a:r>
              <a:rPr lang="en-US" i="1" dirty="0"/>
              <a:t>+b</a:t>
            </a:r>
            <a:r>
              <a:rPr lang="en-US" i="1" baseline="30000" dirty="0"/>
              <a:t>3</a:t>
            </a:r>
            <a:r>
              <a:rPr lang="en-US" dirty="0"/>
              <a:t>+… +</a:t>
            </a:r>
            <a:r>
              <a:rPr lang="en-US" i="1" dirty="0"/>
              <a:t>b</a:t>
            </a:r>
            <a:r>
              <a:rPr lang="en-US" i="1" baseline="30000" dirty="0"/>
              <a:t>d</a:t>
            </a:r>
            <a:r>
              <a:rPr lang="en-US" dirty="0"/>
              <a:t> = O(b</a:t>
            </a:r>
            <a:r>
              <a:rPr lang="en-US" baseline="30000" dirty="0"/>
              <a:t>d</a:t>
            </a:r>
            <a:r>
              <a:rPr lang="en-US" dirty="0"/>
              <a:t>)</a:t>
            </a:r>
            <a:endParaRPr lang="en-US" i="1" dirty="0"/>
          </a:p>
          <a:p>
            <a:pPr defTabSz="457200"/>
            <a:r>
              <a:rPr lang="en-US" u="sng" dirty="0">
                <a:solidFill>
                  <a:srgbClr val="CC0099"/>
                </a:solidFill>
              </a:rPr>
              <a:t>Space Complexity?</a:t>
            </a:r>
            <a:r>
              <a:rPr lang="en-US" dirty="0"/>
              <a:t> </a:t>
            </a:r>
            <a:r>
              <a:rPr lang="en-US" i="1" dirty="0"/>
              <a:t>O(b</a:t>
            </a:r>
            <a:r>
              <a:rPr lang="en-US" i="1" baseline="30000" dirty="0"/>
              <a:t>d</a:t>
            </a:r>
            <a:r>
              <a:rPr lang="en-US" i="1" dirty="0"/>
              <a:t>)</a:t>
            </a:r>
            <a:r>
              <a:rPr lang="en-US" dirty="0"/>
              <a:t> (keeps every node in memory)</a:t>
            </a:r>
          </a:p>
          <a:p>
            <a:pPr defTabSz="457200"/>
            <a:r>
              <a:rPr lang="en-US" u="sng" dirty="0">
                <a:solidFill>
                  <a:srgbClr val="CC0099"/>
                </a:solidFill>
              </a:rPr>
              <a:t>Optimal?</a:t>
            </a:r>
            <a:r>
              <a:rPr lang="en-US" dirty="0"/>
              <a:t> 		Yes, if cost = 1 per step</a:t>
            </a:r>
            <a:br>
              <a:rPr lang="en-US" dirty="0"/>
            </a:br>
            <a:r>
              <a:rPr lang="en-US" dirty="0"/>
              <a:t>					(not optimal in general)</a:t>
            </a:r>
          </a:p>
          <a:p>
            <a:pPr defTabSz="457200"/>
            <a:endParaRPr lang="en-US" dirty="0">
              <a:solidFill>
                <a:srgbClr val="FF0000"/>
              </a:solidFill>
            </a:endParaRPr>
          </a:p>
          <a:p>
            <a:pPr defTabSz="457200"/>
            <a:endParaRPr lang="en-US" dirty="0"/>
          </a:p>
          <a:p>
            <a:pPr lvl="1" algn="ctr" defTabSz="457200">
              <a:buNone/>
            </a:pPr>
            <a:r>
              <a:rPr lang="en-US" sz="1800" i="1" dirty="0"/>
              <a:t>b: maximum branching factor of search tree</a:t>
            </a:r>
          </a:p>
          <a:p>
            <a:pPr lvl="1" algn="ctr" defTabSz="457200">
              <a:buNone/>
            </a:pPr>
            <a:r>
              <a:rPr lang="en-US" sz="1800" i="1" dirty="0"/>
              <a:t>d: depth of the least cost solution</a:t>
            </a:r>
          </a:p>
          <a:p>
            <a:pPr lvl="1" algn="ctr" defTabSz="457200">
              <a:buNone/>
            </a:pPr>
            <a:r>
              <a:rPr lang="en-US" sz="1800" i="1" dirty="0"/>
              <a:t>m: maximum depth of the state space (</a:t>
            </a:r>
            <a:r>
              <a:rPr lang="en-US" altLang="en-US" sz="1800" i="1" dirty="0">
                <a:sym typeface="Symbol" pitchFamily="18" charset="2"/>
              </a:rPr>
              <a:t>)</a:t>
            </a:r>
            <a:endParaRPr lang="en-US" sz="1800" i="1" dirty="0">
              <a:sym typeface="Symbol" pitchFamily="18" charset="2"/>
            </a:endParaRPr>
          </a:p>
          <a:p>
            <a:pPr lvl="1" algn="ctr" defTabSz="457200">
              <a:buNone/>
            </a:pPr>
            <a:endParaRPr 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spTree>
    <p:extLst>
      <p:ext uri="{BB962C8B-B14F-4D97-AF65-F5344CB8AC3E}">
        <p14:creationId xmlns:p14="http://schemas.microsoft.com/office/powerpoint/2010/main" val="3488710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2"/>
          <p:cNvSpPr>
            <a:spLocks noGrp="1" noChangeArrowheads="1"/>
          </p:cNvSpPr>
          <p:nvPr>
            <p:ph type="title"/>
          </p:nvPr>
        </p:nvSpPr>
        <p:spPr/>
        <p:txBody>
          <a:bodyPr>
            <a:normAutofit fontScale="90000"/>
          </a:bodyPr>
          <a:lstStyle/>
          <a:p>
            <a:r>
              <a:rPr lang="en-US"/>
              <a:t>Exponential Space </a:t>
            </a:r>
            <a:r>
              <a:rPr lang="en-US" sz="2800"/>
              <a:t>(and time)</a:t>
            </a:r>
            <a:r>
              <a:rPr lang="en-US"/>
              <a:t> Not Good...</a:t>
            </a:r>
          </a:p>
        </p:txBody>
      </p:sp>
      <p:sp>
        <p:nvSpPr>
          <p:cNvPr id="51207" name="Rectangle 3"/>
          <p:cNvSpPr>
            <a:spLocks noGrp="1" noChangeArrowheads="1"/>
          </p:cNvSpPr>
          <p:nvPr>
            <p:ph idx="1"/>
          </p:nvPr>
        </p:nvSpPr>
        <p:spPr/>
        <p:txBody>
          <a:bodyPr/>
          <a:lstStyle/>
          <a:p>
            <a:pPr lvl="1"/>
            <a:r>
              <a:rPr lang="en-US" dirty="0"/>
              <a:t>Exponential complexity uninformed search problems </a:t>
            </a:r>
            <a:r>
              <a:rPr lang="en-US" i="1" dirty="0">
                <a:solidFill>
                  <a:schemeClr val="accent2"/>
                </a:solidFill>
              </a:rPr>
              <a:t>cannot </a:t>
            </a:r>
            <a:r>
              <a:rPr lang="en-US" dirty="0"/>
              <a:t>be solved for any but the smallest instances.</a:t>
            </a:r>
          </a:p>
          <a:p>
            <a:pPr lvl="1"/>
            <a:r>
              <a:rPr lang="en-US" i="1" dirty="0">
                <a:solidFill>
                  <a:schemeClr val="accent2"/>
                </a:solidFill>
              </a:rPr>
              <a:t>(Memory </a:t>
            </a:r>
            <a:r>
              <a:rPr lang="en-US" dirty="0"/>
              <a:t>requirements are a bigger problem than </a:t>
            </a:r>
            <a:r>
              <a:rPr lang="en-US" i="1" dirty="0">
                <a:solidFill>
                  <a:schemeClr val="accent2"/>
                </a:solidFill>
              </a:rPr>
              <a:t>execution </a:t>
            </a:r>
            <a:r>
              <a:rPr lang="en-US" dirty="0"/>
              <a:t>time.)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lgn="ctr">
              <a:buFontTx/>
              <a:buNone/>
            </a:pPr>
            <a:r>
              <a:rPr lang="en-US" sz="1600" dirty="0"/>
              <a:t>	</a:t>
            </a:r>
          </a:p>
          <a:p>
            <a:pPr lvl="1" algn="ctr">
              <a:buFontTx/>
              <a:buNone/>
            </a:pPr>
            <a:endParaRPr lang="en-US" sz="1600" dirty="0"/>
          </a:p>
          <a:p>
            <a:pPr lvl="1" algn="ctr">
              <a:buFontTx/>
              <a:buNone/>
            </a:pPr>
            <a:r>
              <a:rPr lang="en-US" sz="1600" dirty="0"/>
              <a:t>Assumes b=10, 1M</a:t>
            </a:r>
            <a:r>
              <a:rPr lang="en-US" sz="1600" baseline="30000" dirty="0"/>
              <a:t> </a:t>
            </a:r>
            <a:r>
              <a:rPr lang="en-US" sz="1600" dirty="0"/>
              <a:t>nodes/sec, 1000 bytes/node</a:t>
            </a:r>
          </a:p>
          <a:p>
            <a:pPr lvl="1"/>
            <a:endParaRPr lang="en-US" sz="1600" dirty="0"/>
          </a:p>
          <a:p>
            <a:pPr lvl="1"/>
            <a:endParaRPr 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33</a:t>
            </a:fld>
            <a:endParaRPr lang="en-US" altLang="en-US"/>
          </a:p>
        </p:txBody>
      </p:sp>
      <p:sp>
        <p:nvSpPr>
          <p:cNvPr id="51205"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33</a:t>
            </a:fld>
            <a:endParaRPr lang="en-US" altLang="en-US" sz="1400"/>
          </a:p>
        </p:txBody>
      </p:sp>
      <p:graphicFrame>
        <p:nvGraphicFramePr>
          <p:cNvPr id="1210372" name="Group 4"/>
          <p:cNvGraphicFramePr>
            <a:graphicFrameLocks noGrp="1"/>
          </p:cNvGraphicFramePr>
          <p:nvPr>
            <p:extLst>
              <p:ext uri="{D42A27DB-BD31-4B8C-83A1-F6EECF244321}">
                <p14:modId xmlns:p14="http://schemas.microsoft.com/office/powerpoint/2010/main" val="255127292"/>
              </p:ext>
            </p:extLst>
          </p:nvPr>
        </p:nvGraphicFramePr>
        <p:xfrm>
          <a:off x="2536926" y="2708903"/>
          <a:ext cx="6857999" cy="2710181"/>
        </p:xfrm>
        <a:graphic>
          <a:graphicData uri="http://schemas.openxmlformats.org/drawingml/2006/table">
            <a:tbl>
              <a:tblPr/>
              <a:tblGrid>
                <a:gridCol w="1714939">
                  <a:extLst>
                    <a:ext uri="{9D8B030D-6E8A-4147-A177-3AD203B41FA5}">
                      <a16:colId xmlns:a16="http://schemas.microsoft.com/office/drawing/2014/main" val="20000"/>
                    </a:ext>
                  </a:extLst>
                </a:gridCol>
                <a:gridCol w="1714938">
                  <a:extLst>
                    <a:ext uri="{9D8B030D-6E8A-4147-A177-3AD203B41FA5}">
                      <a16:colId xmlns:a16="http://schemas.microsoft.com/office/drawing/2014/main" val="20001"/>
                    </a:ext>
                  </a:extLst>
                </a:gridCol>
                <a:gridCol w="1713183">
                  <a:extLst>
                    <a:ext uri="{9D8B030D-6E8A-4147-A177-3AD203B41FA5}">
                      <a16:colId xmlns:a16="http://schemas.microsoft.com/office/drawing/2014/main" val="20002"/>
                    </a:ext>
                  </a:extLst>
                </a:gridCol>
                <a:gridCol w="1714939">
                  <a:extLst>
                    <a:ext uri="{9D8B030D-6E8A-4147-A177-3AD203B41FA5}">
                      <a16:colId xmlns:a16="http://schemas.microsoft.com/office/drawing/2014/main"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33812">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dirty="0">
                          <a:ln>
                            <a:noFill/>
                          </a:ln>
                          <a:solidFill>
                            <a:schemeClr val="tx1"/>
                          </a:solidFill>
                          <a:effectLst/>
                          <a:latin typeface="Times" pitchFamily="18" charset="0"/>
                        </a:rPr>
                        <a:t>10</a:t>
                      </a:r>
                      <a:r>
                        <a:rPr kumimoji="0" lang="en-US" sz="1600" b="1" i="0" u="none" strike="noStrike" cap="none" normalizeH="0" baseline="30000" dirty="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dirty="0">
                          <a:ln>
                            <a:noFill/>
                          </a:ln>
                          <a:solidFill>
                            <a:schemeClr val="tx1"/>
                          </a:solidFill>
                          <a:effectLst/>
                          <a:latin typeface="Times" pitchFamily="18" charset="0"/>
                        </a:rPr>
                        <a:t>99 </a:t>
                      </a:r>
                      <a:r>
                        <a:rPr kumimoji="0" lang="en-US" sz="1600" b="1" i="0" u="none" strike="noStrike" cap="none" normalizeH="0" baseline="0" dirty="0" err="1">
                          <a:ln>
                            <a:noFill/>
                          </a:ln>
                          <a:solidFill>
                            <a:schemeClr val="tx1"/>
                          </a:solidFill>
                          <a:effectLst/>
                          <a:latin typeface="Times" pitchFamily="18" charset="0"/>
                        </a:rPr>
                        <a:t>petabytles</a:t>
                      </a:r>
                      <a:endParaRPr kumimoji="0" lang="en-US" sz="1600" b="1" i="0" u="none" strike="noStrike" cap="none" normalizeH="0" baseline="0" dirty="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46005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a:t>Put successors at the </a:t>
            </a:r>
            <a:r>
              <a:rPr lang="en-US" i="1"/>
              <a:t>front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34</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7687" y="2895601"/>
            <a:ext cx="5941423" cy="4457227"/>
          </a:xfrm>
          <a:prstGeom prst="rect">
            <a:avLst/>
          </a:prstGeom>
          <a:noFill/>
        </p:spPr>
      </p:pic>
      <p:sp>
        <p:nvSpPr>
          <p:cNvPr id="7" name="TextBox 6"/>
          <p:cNvSpPr txBox="1"/>
          <p:nvPr/>
        </p:nvSpPr>
        <p:spPr bwMode="auto">
          <a:xfrm>
            <a:off x="2737388" y="5963018"/>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91965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idx="1"/>
          </p:nvPr>
        </p:nvSpPr>
        <p:spPr/>
        <p:txBody>
          <a:bodyPr/>
          <a:lstStyle/>
          <a:p>
            <a:pPr>
              <a:lnSpc>
                <a:spcPct val="90000"/>
              </a:lnSpc>
            </a:pPr>
            <a:r>
              <a:rPr lang="en-US" u="sng">
                <a:solidFill>
                  <a:srgbClr val="CC0099"/>
                </a:solidFill>
              </a:rPr>
              <a:t>Complete?</a:t>
            </a:r>
            <a:r>
              <a:rPr lang="en-US"/>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u="sng">
                <a:solidFill>
                  <a:srgbClr val="CC0099"/>
                </a:solidFill>
              </a:rPr>
              <a:t>Time?</a:t>
            </a:r>
            <a:r>
              <a:rPr lang="en-US"/>
              <a:t> 	</a:t>
            </a:r>
            <a:r>
              <a:rPr lang="en-US" i="1"/>
              <a:t>O(</a:t>
            </a:r>
            <a:r>
              <a:rPr lang="en-US" i="1" err="1"/>
              <a:t>b</a:t>
            </a:r>
            <a:r>
              <a:rPr lang="en-US" i="1" baseline="30000" err="1"/>
              <a:t>m</a:t>
            </a:r>
            <a:r>
              <a:rPr lang="en-US" i="1"/>
              <a:t>)</a:t>
            </a:r>
            <a:r>
              <a:rPr lang="en-US"/>
              <a:t>: terrible if </a:t>
            </a:r>
            <a:r>
              <a:rPr lang="en-US" i="1"/>
              <a:t>m</a:t>
            </a:r>
            <a:r>
              <a:rPr lang="en-US"/>
              <a:t> is much larger than </a:t>
            </a:r>
            <a:r>
              <a:rPr lang="en-US"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u="sng">
                <a:solidFill>
                  <a:srgbClr val="CC0099"/>
                </a:solidFill>
              </a:rPr>
              <a:t>Space?</a:t>
            </a:r>
            <a:r>
              <a:rPr lang="en-US"/>
              <a:t> 	</a:t>
            </a:r>
            <a:r>
              <a:rPr lang="en-US" i="1"/>
              <a:t>O(b</a:t>
            </a:r>
            <a:r>
              <a:rPr lang="en-US" i="1">
                <a:sym typeface="Symbol" pitchFamily="18" charset="2"/>
              </a:rPr>
              <a:t>*</a:t>
            </a:r>
            <a:r>
              <a:rPr lang="en-US" i="1"/>
              <a:t>m), </a:t>
            </a:r>
            <a:r>
              <a:rPr lang="en-US"/>
              <a:t>i.e., linear space!</a:t>
            </a:r>
          </a:p>
          <a:p>
            <a:pPr>
              <a:lnSpc>
                <a:spcPct val="90000"/>
              </a:lnSpc>
            </a:pPr>
            <a:endParaRPr lang="en-US"/>
          </a:p>
          <a:p>
            <a:pPr>
              <a:lnSpc>
                <a:spcPct val="90000"/>
              </a:lnSpc>
            </a:pPr>
            <a:r>
              <a:rPr lang="en-US" u="sng">
                <a:solidFill>
                  <a:srgbClr val="CC0099"/>
                </a:solidFill>
              </a:rPr>
              <a:t>Optimal?</a:t>
            </a:r>
            <a:r>
              <a:rPr lang="en-US"/>
              <a:t> 	No</a:t>
            </a:r>
          </a:p>
          <a:p>
            <a:pPr>
              <a:lnSpc>
                <a:spcPct val="90000"/>
              </a:lnSpc>
            </a:pPr>
            <a:endParaRPr lang="en-US"/>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35</a:t>
            </a:fld>
            <a:endParaRPr lang="en-US" altLang="en-US"/>
          </a:p>
        </p:txBody>
      </p:sp>
    </p:spTree>
    <p:extLst>
      <p:ext uri="{BB962C8B-B14F-4D97-AF65-F5344CB8AC3E}">
        <p14:creationId xmlns:p14="http://schemas.microsoft.com/office/powerpoint/2010/main" val="899556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1414654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37</a:t>
            </a:fld>
            <a:endParaRPr lang="en-US" altLang="en-US"/>
          </a:p>
        </p:txBody>
      </p:sp>
    </p:spTree>
    <p:extLst>
      <p:ext uri="{BB962C8B-B14F-4D97-AF65-F5344CB8AC3E}">
        <p14:creationId xmlns:p14="http://schemas.microsoft.com/office/powerpoint/2010/main" val="3139559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idx="1"/>
          </p:nvPr>
        </p:nvSpPr>
        <p:spPr/>
        <p:txBody>
          <a:bodyPr>
            <a:normAutofit lnSpcReduction="10000"/>
          </a:bodyPr>
          <a:lstStyle/>
          <a:p>
            <a:pPr>
              <a:lnSpc>
                <a:spcPct val="90000"/>
              </a:lnSpc>
            </a:pPr>
            <a:r>
              <a:rPr lang="en-US" altLang="en-US" sz="3200"/>
              <a:t>Breadth-first</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buNone/>
            </a:pPr>
            <a:endParaRPr lang="en-US" altLang="en-US" sz="200" i="1"/>
          </a:p>
          <a:p>
            <a:pPr>
              <a:lnSpc>
                <a:spcPct val="90000"/>
              </a:lnSpc>
            </a:pPr>
            <a:r>
              <a:rPr lang="en-US" altLang="en-US" sz="3200"/>
              <a:t>Depth-first	</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38</a:t>
            </a:fld>
            <a:endParaRPr lang="en-US" altLang="en-US"/>
          </a:p>
        </p:txBody>
      </p:sp>
    </p:spTree>
    <p:extLst>
      <p:ext uri="{BB962C8B-B14F-4D97-AF65-F5344CB8AC3E}">
        <p14:creationId xmlns:p14="http://schemas.microsoft.com/office/powerpoint/2010/main" val="968089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39</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2209800" y="1295400"/>
            <a:ext cx="7772400" cy="4808538"/>
          </a:xfrm>
        </p:spPr>
        <p:txBody>
          <a:bodyPr>
            <a:normAutofit lnSpcReduction="10000"/>
          </a:bodyPr>
          <a:lstStyle/>
          <a:p>
            <a:pPr>
              <a:lnSpc>
                <a:spcPct val="90000"/>
              </a:lnSpc>
            </a:pPr>
            <a:r>
              <a:rPr lang="en-US" sz="2800" dirty="0"/>
              <a:t>Depth-First search </a:t>
            </a:r>
            <a:r>
              <a:rPr lang="en-US" sz="2800" i="1" dirty="0">
                <a:solidFill>
                  <a:srgbClr val="C00000"/>
                </a:solidFill>
              </a:rPr>
              <a:t>but with depth limit </a:t>
            </a:r>
            <a:r>
              <a:rPr lang="en-US" sz="2800" i="1" dirty="0">
                <a:solidFill>
                  <a:srgbClr val="C00000"/>
                </a:solidFill>
                <a:latin typeface="Monotype Corsiva" pitchFamily="66" charset="0"/>
              </a:rPr>
              <a:t>l</a:t>
            </a:r>
            <a:r>
              <a:rPr lang="en-US" sz="2800" i="1" dirty="0">
                <a:solidFill>
                  <a:srgbClr val="C00000"/>
                </a:solidFill>
              </a:rPr>
              <a:t>.</a:t>
            </a:r>
          </a:p>
          <a:p>
            <a:pPr lvl="1">
              <a:lnSpc>
                <a:spcPct val="90000"/>
              </a:lnSpc>
            </a:pPr>
            <a:r>
              <a:rPr lang="en-US" sz="2500" dirty="0"/>
              <a:t>i.e. nodes at depth </a:t>
            </a:r>
            <a:r>
              <a:rPr lang="en-US" sz="2500" i="1" dirty="0">
                <a:latin typeface="Monotype Corsiva" pitchFamily="66" charset="0"/>
              </a:rPr>
              <a:t>l  </a:t>
            </a:r>
            <a:r>
              <a:rPr lang="en-US" sz="2500" i="1" dirty="0">
                <a:solidFill>
                  <a:srgbClr val="C00000"/>
                </a:solidFill>
              </a:rPr>
              <a:t>have no successors.</a:t>
            </a:r>
          </a:p>
          <a:p>
            <a:pPr lvl="1">
              <a:lnSpc>
                <a:spcPct val="90000"/>
              </a:lnSpc>
            </a:pPr>
            <a:r>
              <a:rPr lang="en-US" sz="2500" dirty="0"/>
              <a:t>No infinite-path problem!</a:t>
            </a:r>
          </a:p>
          <a:p>
            <a:pPr>
              <a:lnSpc>
                <a:spcPct val="90000"/>
              </a:lnSpc>
            </a:pPr>
            <a:endParaRPr lang="en-US" sz="2800" dirty="0"/>
          </a:p>
          <a:p>
            <a:pPr>
              <a:lnSpc>
                <a:spcPct val="90000"/>
              </a:lnSpc>
            </a:pPr>
            <a:r>
              <a:rPr lang="en-US" sz="2800" dirty="0"/>
              <a:t>If </a:t>
            </a:r>
            <a:r>
              <a:rPr lang="en-US" sz="2800" i="1" dirty="0">
                <a:latin typeface="Monotype Corsiva" pitchFamily="66" charset="0"/>
              </a:rPr>
              <a:t>l</a:t>
            </a:r>
            <a:r>
              <a:rPr lang="en-US" sz="2800" i="1" dirty="0"/>
              <a:t> = d</a:t>
            </a:r>
            <a:r>
              <a:rPr lang="en-US" sz="2800" dirty="0"/>
              <a:t> (by luck!), then optimal</a:t>
            </a:r>
          </a:p>
          <a:p>
            <a:pPr lvl="1">
              <a:lnSpc>
                <a:spcPct val="90000"/>
              </a:lnSpc>
            </a:pPr>
            <a:r>
              <a:rPr lang="en-US" sz="2400" dirty="0"/>
              <a:t>But:</a:t>
            </a:r>
          </a:p>
          <a:p>
            <a:pPr lvl="2">
              <a:lnSpc>
                <a:spcPct val="90000"/>
              </a:lnSpc>
            </a:pPr>
            <a:r>
              <a:rPr lang="en-US" sz="2400" b="1" dirty="0"/>
              <a:t>If </a:t>
            </a:r>
            <a:r>
              <a:rPr lang="en-US" sz="2400" b="1" i="1" dirty="0">
                <a:latin typeface="Monotype Corsiva" pitchFamily="66" charset="0"/>
              </a:rPr>
              <a:t>l </a:t>
            </a:r>
            <a:r>
              <a:rPr lang="en-US" sz="2400" b="1" i="1" dirty="0"/>
              <a:t>&lt; d</a:t>
            </a:r>
            <a:r>
              <a:rPr lang="en-US" sz="2400" b="1" dirty="0"/>
              <a:t> then incomplete </a:t>
            </a:r>
            <a:r>
              <a:rPr lang="en-US" sz="2800" b="1" dirty="0">
                <a:solidFill>
                  <a:srgbClr val="C00000"/>
                </a:solidFill>
                <a:sym typeface="Wingdings" panose="05000000000000000000" pitchFamily="2" charset="2"/>
              </a:rPr>
              <a:t></a:t>
            </a:r>
            <a:endParaRPr lang="en-US" sz="2400" b="1" dirty="0">
              <a:solidFill>
                <a:srgbClr val="C00000"/>
              </a:solidFill>
            </a:endParaRPr>
          </a:p>
          <a:p>
            <a:pPr lvl="2">
              <a:lnSpc>
                <a:spcPct val="90000"/>
              </a:lnSpc>
            </a:pPr>
            <a:r>
              <a:rPr lang="en-US" sz="2400" b="1" dirty="0"/>
              <a:t>If </a:t>
            </a:r>
            <a:r>
              <a:rPr lang="en-US" sz="2400" b="1" i="1" dirty="0">
                <a:latin typeface="Monotype Corsiva" pitchFamily="66" charset="0"/>
              </a:rPr>
              <a:t>l</a:t>
            </a:r>
            <a:r>
              <a:rPr lang="en-US" sz="2400" b="1" i="1" dirty="0"/>
              <a:t> &gt; d</a:t>
            </a:r>
            <a:r>
              <a:rPr lang="en-US" sz="2400" b="1" dirty="0"/>
              <a:t> then not optimal </a:t>
            </a:r>
            <a:r>
              <a:rPr lang="en-US" sz="2800" b="1" dirty="0">
                <a:solidFill>
                  <a:srgbClr val="C00000"/>
                </a:solidFill>
                <a:sym typeface="Wingdings" panose="05000000000000000000" pitchFamily="2" charset="2"/>
              </a:rPr>
              <a:t></a:t>
            </a:r>
            <a:endParaRPr lang="en-US" sz="2800" b="1" dirty="0">
              <a:solidFill>
                <a:srgbClr val="C00000"/>
              </a:solidFill>
            </a:endParaRPr>
          </a:p>
          <a:p>
            <a:pPr lvl="1">
              <a:lnSpc>
                <a:spcPct val="90000"/>
              </a:lnSpc>
            </a:pPr>
            <a:endParaRPr lang="en-US" sz="2400" dirty="0"/>
          </a:p>
          <a:p>
            <a:pPr>
              <a:lnSpc>
                <a:spcPct val="90000"/>
              </a:lnSpc>
            </a:pPr>
            <a:r>
              <a:rPr lang="en-US" sz="2800" dirty="0"/>
              <a:t>Time complexity:</a:t>
            </a:r>
          </a:p>
          <a:p>
            <a:pPr>
              <a:lnSpc>
                <a:spcPct val="90000"/>
              </a:lnSpc>
            </a:pPr>
            <a:r>
              <a:rPr lang="en-US" sz="2800" dirty="0"/>
              <a:t>Space complexity: </a:t>
            </a:r>
            <a:r>
              <a:rPr lang="en-US" sz="2800" dirty="0">
                <a:sym typeface="Wingdings" panose="05000000000000000000" pitchFamily="2" charset="2"/>
              </a:rPr>
              <a:t>          </a:t>
            </a:r>
            <a:r>
              <a:rPr lang="en-US" sz="2800" dirty="0">
                <a:solidFill>
                  <a:schemeClr val="accent1">
                    <a:lumMod val="75000"/>
                  </a:schemeClr>
                </a:solidFill>
                <a:sym typeface="Wingdings" panose="05000000000000000000" pitchFamily="2" charset="2"/>
              </a:rPr>
              <a:t></a:t>
            </a:r>
            <a:endParaRPr lang="en-US" sz="2800" dirty="0">
              <a:solidFill>
                <a:schemeClr val="accent1">
                  <a:lumMod val="75000"/>
                </a:schemeClr>
              </a:solidFill>
            </a:endParaRPr>
          </a:p>
        </p:txBody>
      </p:sp>
      <p:graphicFrame>
        <p:nvGraphicFramePr>
          <p:cNvPr id="69640" name="Object 4"/>
          <p:cNvGraphicFramePr>
            <a:graphicFrameLocks noChangeAspect="1"/>
          </p:cNvGraphicFramePr>
          <p:nvPr>
            <p:extLst>
              <p:ext uri="{D42A27DB-BD31-4B8C-83A1-F6EECF244321}">
                <p14:modId xmlns:p14="http://schemas.microsoft.com/office/powerpoint/2010/main" val="2048003102"/>
              </p:ext>
            </p:extLst>
          </p:nvPr>
        </p:nvGraphicFramePr>
        <p:xfrm>
          <a:off x="5310613" y="4871652"/>
          <a:ext cx="946150" cy="568325"/>
        </p:xfrm>
        <a:graphic>
          <a:graphicData uri="http://schemas.openxmlformats.org/presentationml/2006/ole">
            <mc:AlternateContent xmlns:mc="http://schemas.openxmlformats.org/markup-compatibility/2006">
              <mc:Choice xmlns:v="urn:schemas-microsoft-com:vml" Requires="v">
                <p:oleObj spid="_x0000_s1123" name="Equation" r:id="rId4" imgW="380880" imgH="228600" progId="Equation.DSMT4">
                  <p:embed/>
                </p:oleObj>
              </mc:Choice>
              <mc:Fallback>
                <p:oleObj name="Equation" r:id="rId4" imgW="380880" imgH="228600" progId="Equation.DSMT4">
                  <p:embed/>
                  <p:pic>
                    <p:nvPicPr>
                      <p:cNvPr id="69640" name="Object 4"/>
                      <p:cNvPicPr>
                        <a:picLocks noChangeAspect="1" noChangeArrowheads="1"/>
                      </p:cNvPicPr>
                      <p:nvPr/>
                    </p:nvPicPr>
                    <p:blipFill>
                      <a:blip r:embed="rId5"/>
                      <a:srcRect/>
                      <a:stretch>
                        <a:fillRect/>
                      </a:stretch>
                    </p:blipFill>
                    <p:spPr bwMode="auto">
                      <a:xfrm>
                        <a:off x="5310613" y="4871652"/>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extLst>
              <p:ext uri="{D42A27DB-BD31-4B8C-83A1-F6EECF244321}">
                <p14:modId xmlns:p14="http://schemas.microsoft.com/office/powerpoint/2010/main" val="2758072484"/>
              </p:ext>
            </p:extLst>
          </p:nvPr>
        </p:nvGraphicFramePr>
        <p:xfrm>
          <a:off x="5342363" y="5393412"/>
          <a:ext cx="882650" cy="409575"/>
        </p:xfrm>
        <a:graphic>
          <a:graphicData uri="http://schemas.openxmlformats.org/presentationml/2006/ole">
            <mc:AlternateContent xmlns:mc="http://schemas.openxmlformats.org/markup-compatibility/2006">
              <mc:Choice xmlns:v="urn:schemas-microsoft-com:vml" Requires="v">
                <p:oleObj spid="_x0000_s1124" name="Equation" r:id="rId6" imgW="355600" imgH="165100" progId="Equation.3">
                  <p:embed/>
                </p:oleObj>
              </mc:Choice>
              <mc:Fallback>
                <p:oleObj name="Equation" r:id="rId6" imgW="355600" imgH="165100" progId="Equation.3">
                  <p:embed/>
                  <p:pic>
                    <p:nvPicPr>
                      <p:cNvPr id="6964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2363" y="5393412"/>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39</a:t>
            </a:fld>
            <a:endParaRPr lang="en-US" altLang="en-US"/>
          </a:p>
        </p:txBody>
      </p:sp>
    </p:spTree>
    <p:extLst>
      <p:ext uri="{BB962C8B-B14F-4D97-AF65-F5344CB8AC3E}">
        <p14:creationId xmlns:p14="http://schemas.microsoft.com/office/powerpoint/2010/main" val="152352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C08E-701B-844B-8B68-364FD7E56D06}"/>
              </a:ext>
            </a:extLst>
          </p:cNvPr>
          <p:cNvSpPr>
            <a:spLocks noGrp="1"/>
          </p:cNvSpPr>
          <p:nvPr>
            <p:ph type="title"/>
          </p:nvPr>
        </p:nvSpPr>
        <p:spPr/>
        <p:txBody>
          <a:bodyPr/>
          <a:lstStyle/>
          <a:p>
            <a:r>
              <a:rPr lang="en-US" dirty="0"/>
              <a:t>Problem-Solving Agent </a:t>
            </a:r>
          </a:p>
        </p:txBody>
      </p:sp>
      <p:sp>
        <p:nvSpPr>
          <p:cNvPr id="4" name="Content Placeholder 3">
            <a:extLst>
              <a:ext uri="{FF2B5EF4-FFF2-40B4-BE49-F238E27FC236}">
                <a16:creationId xmlns:a16="http://schemas.microsoft.com/office/drawing/2014/main" id="{7AC428C4-C858-1E43-901F-1AB86E2F68F4}"/>
              </a:ext>
            </a:extLst>
          </p:cNvPr>
          <p:cNvSpPr>
            <a:spLocks noGrp="1"/>
          </p:cNvSpPr>
          <p:nvPr>
            <p:ph sz="half" idx="1"/>
          </p:nvPr>
        </p:nvSpPr>
        <p:spPr/>
        <p:txBody>
          <a:bodyPr/>
          <a:lstStyle/>
          <a:p>
            <a:r>
              <a:rPr lang="en-US" dirty="0"/>
              <a:t>A problem-solving agent must </a:t>
            </a:r>
            <a:r>
              <a:rPr lang="en-US" b="1" dirty="0"/>
              <a:t>plan ahead</a:t>
            </a:r>
            <a:r>
              <a:rPr lang="en-US" dirty="0"/>
              <a:t>. </a:t>
            </a:r>
          </a:p>
          <a:p>
            <a:r>
              <a:rPr lang="en-US" dirty="0"/>
              <a:t>The computational process that it undertakes is called </a:t>
            </a:r>
            <a:r>
              <a:rPr lang="en-US" b="1" dirty="0"/>
              <a:t>search</a:t>
            </a:r>
            <a:r>
              <a:rPr lang="en-US" dirty="0"/>
              <a:t>. </a:t>
            </a:r>
          </a:p>
          <a:p>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p>
          <a:p>
            <a:r>
              <a:rPr lang="en-US" dirty="0"/>
              <a:t>Such a sequence is called a </a:t>
            </a:r>
            <a:r>
              <a:rPr lang="en-US" b="1" dirty="0"/>
              <a:t>solution.</a:t>
            </a:r>
          </a:p>
          <a:p>
            <a:r>
              <a:rPr lang="en-US" dirty="0"/>
              <a:t>   </a:t>
            </a:r>
          </a:p>
        </p:txBody>
      </p:sp>
      <p:pic>
        <p:nvPicPr>
          <p:cNvPr id="8" name="Content Placeholder 11" descr="A screen shot of a computer&#10;&#10;Description automatically generated">
            <a:extLst>
              <a:ext uri="{FF2B5EF4-FFF2-40B4-BE49-F238E27FC236}">
                <a16:creationId xmlns:a16="http://schemas.microsoft.com/office/drawing/2014/main" id="{27CA08C7-2367-4048-ACB5-4A922ACD0500}"/>
              </a:ext>
            </a:extLst>
          </p:cNvPr>
          <p:cNvPicPr>
            <a:picLocks noGrp="1" noChangeAspect="1"/>
          </p:cNvPicPr>
          <p:nvPr>
            <p:ph sz="half" idx="2"/>
          </p:nvPr>
        </p:nvPicPr>
        <p:blipFill>
          <a:blip r:embed="rId3"/>
          <a:stretch>
            <a:fillRect/>
          </a:stretch>
        </p:blipFill>
        <p:spPr>
          <a:xfrm>
            <a:off x="6323909" y="1825625"/>
            <a:ext cx="4878181" cy="4351338"/>
          </a:xfrm>
          <a:prstGeom prst="rect">
            <a:avLst/>
          </a:prstGeom>
        </p:spPr>
      </p:pic>
    </p:spTree>
    <p:extLst>
      <p:ext uri="{BB962C8B-B14F-4D97-AF65-F5344CB8AC3E}">
        <p14:creationId xmlns:p14="http://schemas.microsoft.com/office/powerpoint/2010/main" val="2791511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2209801" y="1295400"/>
            <a:ext cx="8247063" cy="4572000"/>
          </a:xfrm>
        </p:spPr>
        <p:txBody>
          <a:bodyPr>
            <a:normAutofit fontScale="85000" lnSpcReduction="20000"/>
          </a:bodyPr>
          <a:lstStyle/>
          <a:p>
            <a:pPr>
              <a:lnSpc>
                <a:spcPct val="110000"/>
              </a:lnSpc>
            </a:pPr>
            <a:r>
              <a:rPr lang="en-US" sz="2800" dirty="0"/>
              <a:t>A general strategy to find best depth limit </a:t>
            </a:r>
            <a:r>
              <a:rPr lang="en-US" sz="2800" i="1" dirty="0">
                <a:latin typeface="Times New Roman" panose="02020603050405020304" pitchFamily="18" charset="0"/>
                <a:cs typeface="Times New Roman" panose="02020603050405020304" pitchFamily="18" charset="0"/>
              </a:rPr>
              <a:t>l</a:t>
            </a:r>
            <a:r>
              <a:rPr lang="en-US" sz="2800" dirty="0"/>
              <a:t>.</a:t>
            </a:r>
          </a:p>
          <a:p>
            <a:pPr lvl="1">
              <a:lnSpc>
                <a:spcPct val="110000"/>
              </a:lnSpc>
            </a:pPr>
            <a:r>
              <a:rPr lang="en-US" sz="2400" b="1" dirty="0"/>
              <a:t>Key idea: use </a:t>
            </a:r>
            <a:r>
              <a:rPr lang="en-US" sz="2400" b="1" i="1" dirty="0"/>
              <a:t>Depth-limited search </a:t>
            </a:r>
            <a:r>
              <a:rPr lang="en-US" sz="2400" b="1" dirty="0"/>
              <a:t>as subroutine, with increasing </a:t>
            </a:r>
            <a:r>
              <a:rPr lang="en-US" sz="2800" b="1" i="1" dirty="0">
                <a:latin typeface="Times New Roman" panose="02020603050405020304" pitchFamily="18" charset="0"/>
                <a:cs typeface="Times New Roman" panose="02020603050405020304" pitchFamily="18" charset="0"/>
              </a:rPr>
              <a:t>l</a:t>
            </a:r>
            <a:r>
              <a:rPr lang="en-US" sz="2400" b="1" dirty="0"/>
              <a:t>.</a:t>
            </a:r>
          </a:p>
          <a:p>
            <a:pPr lvl="1">
              <a:lnSpc>
                <a:spcPct val="110000"/>
              </a:lnSpc>
            </a:pPr>
            <a:endParaRPr lang="en-US" sz="1100" b="1" dirty="0"/>
          </a:p>
          <a:p>
            <a:pPr lvl="2">
              <a:buNone/>
            </a:pPr>
            <a:r>
              <a:rPr lang="en-US" altLang="en-US" b="1" dirty="0">
                <a:latin typeface="Courier New" panose="02070309020205020404" pitchFamily="49" charset="0"/>
                <a:cs typeface="Courier New" panose="02070309020205020404" pitchFamily="49" charset="0"/>
              </a:rPr>
              <a:t>For </a:t>
            </a:r>
            <a:r>
              <a:rPr lang="en-US" altLang="en-US" b="1" i="1" dirty="0">
                <a:latin typeface="Times New Roman" panose="02020603050405020304" pitchFamily="18" charset="0"/>
                <a:cs typeface="Times New Roman" panose="02020603050405020304" pitchFamily="18" charset="0"/>
              </a:rPr>
              <a:t>l</a:t>
            </a:r>
            <a:r>
              <a:rPr lang="en-US" altLang="en-US" b="1" dirty="0">
                <a:latin typeface="Courier New" panose="02070309020205020404" pitchFamily="49" charset="0"/>
                <a:cs typeface="Courier New" panose="02070309020205020404" pitchFamily="49" charset="0"/>
              </a:rPr>
              <a:t> = 0 to </a:t>
            </a:r>
            <a:r>
              <a:rPr lang="en-US" altLang="en-US" b="1" dirty="0">
                <a:latin typeface="Courier New" panose="02070309020205020404" pitchFamily="49" charset="0"/>
                <a:cs typeface="Courier New" panose="02070309020205020404" pitchFamily="49" charset="0"/>
                <a:sym typeface="Symbol" pitchFamily="18" charset="2"/>
              </a:rPr>
              <a:t> do</a:t>
            </a:r>
          </a:p>
          <a:p>
            <a:pPr lvl="2">
              <a:buNone/>
            </a:pPr>
            <a:r>
              <a:rPr lang="en-US" altLang="en-US" b="1" dirty="0">
                <a:latin typeface="Courier New" panose="02070309020205020404" pitchFamily="49" charset="0"/>
                <a:cs typeface="Courier New" panose="02070309020205020404" pitchFamily="49" charset="0"/>
                <a:sym typeface="Symbol" pitchFamily="18" charset="2"/>
              </a:rPr>
              <a:t>		</a:t>
            </a:r>
            <a:r>
              <a:rPr lang="en-US" altLang="en-US" b="1" i="1" dirty="0">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b="1" i="1" dirty="0">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b="1" dirty="0">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b="1" dirty="0">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dirty="0"/>
          </a:p>
          <a:p>
            <a:pPr lvl="1">
              <a:lnSpc>
                <a:spcPct val="110000"/>
              </a:lnSpc>
            </a:pPr>
            <a:r>
              <a:rPr lang="en-US" sz="2400" b="1" i="1" dirty="0">
                <a:solidFill>
                  <a:srgbClr val="0000FF"/>
                </a:solidFill>
              </a:rPr>
              <a:t>Complete &amp; optimal</a:t>
            </a:r>
            <a:r>
              <a:rPr lang="en-US" sz="2400" b="1" dirty="0"/>
              <a:t>: Goal is always found at depth </a:t>
            </a:r>
            <a:r>
              <a:rPr lang="en-US" sz="2400" b="1" i="1" dirty="0"/>
              <a:t>d</a:t>
            </a:r>
            <a:r>
              <a:rPr lang="en-US" sz="2400" b="1" dirty="0"/>
              <a:t>, the depth of the shallowest goal-node.</a:t>
            </a:r>
          </a:p>
          <a:p>
            <a:pPr lvl="2">
              <a:buNone/>
            </a:pPr>
            <a:endParaRPr lang="en-US" altLang="en-US" sz="1200" i="1" dirty="0">
              <a:sym typeface="Symbol" pitchFamily="18" charset="2"/>
            </a:endParaRPr>
          </a:p>
          <a:p>
            <a:pPr algn="ctr">
              <a:buNone/>
            </a:pPr>
            <a:r>
              <a:rPr lang="en-US" altLang="en-US" dirty="0">
                <a:sym typeface="Symbol" pitchFamily="18" charset="2"/>
              </a:rPr>
              <a:t>	</a:t>
            </a:r>
            <a:r>
              <a:rPr lang="en-US" altLang="en-US" i="1" dirty="0">
                <a:solidFill>
                  <a:srgbClr val="C00000"/>
                </a:solidFill>
                <a:sym typeface="Symbol" pitchFamily="18" charset="2"/>
              </a:rPr>
              <a:t>Could this possibly be efficient?</a:t>
            </a:r>
            <a:endParaRPr lang="en-US" altLang="en-US" i="1" dirty="0">
              <a:solidFill>
                <a:srgbClr val="C00000"/>
              </a:solidFill>
            </a:endParaRP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spTree>
    <p:extLst>
      <p:ext uri="{BB962C8B-B14F-4D97-AF65-F5344CB8AC3E}">
        <p14:creationId xmlns:p14="http://schemas.microsoft.com/office/powerpoint/2010/main" val="1065374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2059606" y="202588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1711173" y="3012028"/>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1768806" y="4001553"/>
            <a:ext cx="1294645" cy="1201809"/>
          </a:xfrm>
          <a:prstGeom prst="rect">
            <a:avLst/>
          </a:prstGeom>
        </p:spPr>
      </p:pic>
      <p:sp>
        <p:nvSpPr>
          <p:cNvPr id="2" name="Title 1"/>
          <p:cNvSpPr>
            <a:spLocks noGrp="1"/>
          </p:cNvSpPr>
          <p:nvPr>
            <p:ph type="title"/>
          </p:nvPr>
        </p:nvSpPr>
        <p:spPr/>
        <p:txBody>
          <a:bodyPr>
            <a:normAutofit fontScale="90000"/>
          </a:bodyPr>
          <a:lstStyle/>
          <a:p>
            <a:r>
              <a:rPr lang="en-US"/>
              <a:t>Nodes</a:t>
            </a:r>
            <a:r>
              <a:rPr lang="en-US" baseline="0"/>
              <a:t> constructed at each </a:t>
            </a:r>
            <a:r>
              <a:rPr lang="en-US"/>
              <a:t>deepening</a:t>
            </a:r>
          </a:p>
        </p:txBody>
      </p:sp>
      <p:sp>
        <p:nvSpPr>
          <p:cNvPr id="3" name="Content Placeholder 2"/>
          <p:cNvSpPr>
            <a:spLocks noGrp="1"/>
          </p:cNvSpPr>
          <p:nvPr>
            <p:ph idx="1"/>
          </p:nvPr>
        </p:nvSpPr>
        <p:spPr/>
        <p:txBody>
          <a:bodyPr/>
          <a:lstStyle/>
          <a:p>
            <a:r>
              <a:rPr lang="en-US" dirty="0"/>
              <a:t>Depth 0: 0  (Given the node, doesn’t </a:t>
            </a:r>
            <a:r>
              <a:rPr lang="en-US" i="1" dirty="0"/>
              <a:t>construct</a:t>
            </a:r>
            <a:r>
              <a:rPr lang="en-US" dirty="0"/>
              <a:t> it.)</a:t>
            </a:r>
          </a:p>
          <a:p>
            <a:endParaRPr lang="en-US" dirty="0"/>
          </a:p>
          <a:p>
            <a:endParaRPr lang="en-US" dirty="0"/>
          </a:p>
          <a:p>
            <a:r>
              <a:rPr lang="en-US" dirty="0"/>
              <a:t>Depth 1: b</a:t>
            </a:r>
            <a:r>
              <a:rPr lang="en-US" baseline="30000" dirty="0"/>
              <a:t>1</a:t>
            </a:r>
            <a:r>
              <a:rPr lang="en-US" dirty="0"/>
              <a:t> nodes</a:t>
            </a:r>
          </a:p>
          <a:p>
            <a:endParaRPr lang="en-US" dirty="0"/>
          </a:p>
          <a:p>
            <a:endParaRPr lang="en-US" dirty="0"/>
          </a:p>
          <a:p>
            <a:r>
              <a:rPr lang="en-US" dirty="0"/>
              <a:t>Depth 2: b nodes + b</a:t>
            </a:r>
            <a:r>
              <a:rPr lang="en-US" baseline="30000" dirty="0"/>
              <a:t>2</a:t>
            </a:r>
            <a:r>
              <a:rPr lang="en-US" dirty="0"/>
              <a:t> nodes</a:t>
            </a:r>
          </a:p>
          <a:p>
            <a:endParaRPr lang="en-US" dirty="0"/>
          </a:p>
          <a:p>
            <a:endParaRPr lang="en-US" dirty="0"/>
          </a:p>
          <a:p>
            <a:pPr>
              <a:defRPr/>
            </a:pPr>
            <a:r>
              <a:rPr lang="en-US" dirty="0"/>
              <a:t>Depth 3: b nodes + b</a:t>
            </a:r>
            <a:r>
              <a:rPr lang="en-US" baseline="30000" dirty="0"/>
              <a:t>2</a:t>
            </a:r>
            <a:r>
              <a:rPr lang="en-US" dirty="0"/>
              <a:t> nodes + b</a:t>
            </a:r>
            <a:r>
              <a:rPr lang="en-US" baseline="30000" dirty="0"/>
              <a:t>3</a:t>
            </a:r>
            <a:r>
              <a:rPr lang="en-US" dirty="0"/>
              <a:t> nodes</a:t>
            </a:r>
          </a:p>
          <a:p>
            <a:pPr>
              <a:defRPr/>
            </a:pPr>
            <a:r>
              <a:rPr lang="en-US" dirty="0"/>
              <a:t>		…</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dirty="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dirty="0"/>
          </a:p>
          <a:p>
            <a:endParaRPr 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41</a:t>
            </a:fld>
            <a:endParaRPr lang="en-US" altLang="en-US"/>
          </a:p>
        </p:txBody>
      </p:sp>
    </p:spTree>
    <p:extLst>
      <p:ext uri="{BB962C8B-B14F-4D97-AF65-F5344CB8AC3E}">
        <p14:creationId xmlns:p14="http://schemas.microsoft.com/office/powerpoint/2010/main" val="3599692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Total</a:t>
            </a:r>
            <a:r>
              <a:rPr lang="en-US" baseline="0"/>
              <a:t> nodes constructed:</a:t>
            </a:r>
            <a:endParaRPr lang="en-US"/>
          </a:p>
        </p:txBody>
      </p:sp>
      <p:sp>
        <p:nvSpPr>
          <p:cNvPr id="3" name="Content Placeholder 2"/>
          <p:cNvSpPr>
            <a:spLocks noGrp="1"/>
          </p:cNvSpPr>
          <p:nvPr>
            <p:ph idx="1"/>
          </p:nvPr>
        </p:nvSpPr>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Depth 3: b nodes + b</a:t>
            </a:r>
            <a:r>
              <a:rPr lang="en-US" baseline="30000"/>
              <a:t>2</a:t>
            </a:r>
            <a:r>
              <a:rPr lang="en-US" baseline="0"/>
              <a:t> nodes + b</a:t>
            </a:r>
            <a:r>
              <a:rPr lang="en-US" baseline="30000"/>
              <a:t>3</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a:t>
            </a:r>
          </a:p>
          <a:p>
            <a:pPr eaLnBrk="0" fontAlgn="base" hangingPunct="0">
              <a:lnSpc>
                <a:spcPct val="100000"/>
              </a:lnSpc>
              <a:spcBef>
                <a:spcPct val="20000"/>
              </a:spcBef>
              <a:spcAft>
                <a:spcPct val="0"/>
              </a:spcAft>
              <a:buClr>
                <a:srgbClr val="000099"/>
              </a:buClr>
              <a:buSzPct val="100000"/>
              <a:defRPr/>
            </a:pPr>
            <a:endParaRPr lang="en-US" baseline="0"/>
          </a:p>
          <a:p>
            <a:pPr eaLnBrk="0" fontAlgn="base" hangingPunct="0">
              <a:lnSpc>
                <a:spcPct val="100000"/>
              </a:lnSpc>
              <a:spcBef>
                <a:spcPct val="20000"/>
              </a:spcBef>
              <a:spcAft>
                <a:spcPct val="0"/>
              </a:spcAft>
              <a:buClr>
                <a:srgbClr val="000099"/>
              </a:buClr>
              <a:buSzPct val="100000"/>
              <a:defRPr/>
            </a:pPr>
            <a:r>
              <a:rPr lang="en-US" baseline="0"/>
              <a:t>Suppose the first  solution is the last node at depth 3:</a:t>
            </a:r>
          </a:p>
          <a:p>
            <a:pPr eaLnBrk="0" fontAlgn="base" hangingPunct="0">
              <a:lnSpc>
                <a:spcPct val="100000"/>
              </a:lnSpc>
              <a:spcBef>
                <a:spcPct val="20000"/>
              </a:spcBef>
              <a:spcAft>
                <a:spcPct val="0"/>
              </a:spcAft>
              <a:buClr>
                <a:srgbClr val="000099"/>
              </a:buClr>
              <a:buSzPct val="100000"/>
              <a:defRPr/>
            </a:pPr>
            <a:r>
              <a:rPr lang="en-US" baseline="0"/>
              <a:t>Total nodes constructed:</a:t>
            </a:r>
          </a:p>
          <a:p>
            <a:pPr eaLnBrk="0" fontAlgn="base" hangingPunct="0">
              <a:lnSpc>
                <a:spcPct val="100000"/>
              </a:lnSpc>
              <a:spcBef>
                <a:spcPct val="20000"/>
              </a:spcBef>
              <a:spcAft>
                <a:spcPct val="0"/>
              </a:spcAft>
              <a:buClr>
                <a:srgbClr val="000099"/>
              </a:buClr>
              <a:buSzPct val="100000"/>
              <a:defRPr/>
            </a:pPr>
            <a:r>
              <a:rPr lang="en-US" sz="2800" i="1">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endParaRPr lang="en-US"/>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3825242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43</a:t>
            </a:fld>
            <a:endParaRPr lang="en-US" altLang="en-US" sz="1400"/>
          </a:p>
        </p:txBody>
      </p:sp>
      <p:sp>
        <p:nvSpPr>
          <p:cNvPr id="77830" name="Rectangle 2"/>
          <p:cNvSpPr>
            <a:spLocks noGrp="1" noChangeArrowheads="1"/>
          </p:cNvSpPr>
          <p:nvPr>
            <p:ph type="title"/>
          </p:nvPr>
        </p:nvSpPr>
        <p:spPr>
          <a:xfrm>
            <a:off x="2209801" y="609600"/>
            <a:ext cx="8296275" cy="457200"/>
          </a:xfrm>
        </p:spPr>
        <p:txBody>
          <a:bodyPr>
            <a:normAutofit fontScale="90000"/>
          </a:bodyPr>
          <a:lstStyle/>
          <a:p>
            <a:r>
              <a:rPr lang="en-US" dirty="0"/>
              <a:t>ID search, Evaluation: Time Complexity</a:t>
            </a:r>
          </a:p>
        </p:txBody>
      </p:sp>
      <p:sp>
        <p:nvSpPr>
          <p:cNvPr id="77831" name="Rectangle 3"/>
          <p:cNvSpPr>
            <a:spLocks noGrp="1" noChangeArrowheads="1"/>
          </p:cNvSpPr>
          <p:nvPr>
            <p:ph type="body" idx="1"/>
          </p:nvPr>
        </p:nvSpPr>
        <p:spPr>
          <a:xfrm>
            <a:off x="2067208" y="1295400"/>
            <a:ext cx="8295992" cy="4572000"/>
          </a:xfrm>
        </p:spPr>
        <p:txBody>
          <a:bodyPr/>
          <a:lstStyle/>
          <a:p>
            <a:pPr marL="342900" indent="-342900">
              <a:buFont typeface="Arial" charset="0"/>
              <a:buChar char="•"/>
              <a:tabLst>
                <a:tab pos="2062163" algn="l"/>
              </a:tabLst>
            </a:pPr>
            <a:r>
              <a:rPr lang="en-US" altLang="en-US">
                <a:sym typeface="Symbol" pitchFamily="18" charset="2"/>
              </a:rPr>
              <a:t>More generally,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None/>
              <a:tabLst>
                <a:tab pos="2062163" algn="l"/>
              </a:tabLst>
            </a:pPr>
            <a:endParaRPr 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43</a:t>
            </a:fld>
            <a:endParaRPr lang="en-US" altLang="en-US"/>
          </a:p>
        </p:txBody>
      </p:sp>
    </p:spTree>
    <p:extLst>
      <p:ext uri="{BB962C8B-B14F-4D97-AF65-F5344CB8AC3E}">
        <p14:creationId xmlns:p14="http://schemas.microsoft.com/office/powerpoint/2010/main" val="84571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2"/>
          <p:cNvSpPr>
            <a:spLocks noGrp="1" noChangeArrowheads="1"/>
          </p:cNvSpPr>
          <p:nvPr>
            <p:ph type="title"/>
          </p:nvPr>
        </p:nvSpPr>
        <p:spPr/>
        <p:txBody>
          <a:bodyPr/>
          <a:lstStyle/>
          <a:p>
            <a:r>
              <a:rPr lang="en-US" dirty="0"/>
              <a:t>ID search, Evaluation</a:t>
            </a:r>
          </a:p>
        </p:txBody>
      </p:sp>
      <p:sp>
        <p:nvSpPr>
          <p:cNvPr id="78855" name="Rectangle 3"/>
          <p:cNvSpPr>
            <a:spLocks noGrp="1" noChangeArrowheads="1"/>
          </p:cNvSpPr>
          <p:nvPr>
            <p:ph type="body" idx="1"/>
          </p:nvPr>
        </p:nvSpPr>
        <p:spPr/>
        <p:txBody>
          <a:bodyPr/>
          <a:lstStyle/>
          <a:p>
            <a:pPr>
              <a:lnSpc>
                <a:spcPct val="90000"/>
              </a:lnSpc>
            </a:pPr>
            <a:r>
              <a:rPr lang="en-US" sz="2800" dirty="0"/>
              <a:t>Complete: YES (no infinite paths)</a:t>
            </a:r>
            <a:r>
              <a:rPr lang="en-US" sz="2800" dirty="0">
                <a:sym typeface="Wingdings" panose="05000000000000000000" pitchFamily="2" charset="2"/>
              </a:rPr>
              <a:t> 	</a:t>
            </a:r>
            <a:r>
              <a:rPr lang="en-US" sz="3200" dirty="0">
                <a:solidFill>
                  <a:schemeClr val="accent1">
                    <a:lumMod val="75000"/>
                  </a:schemeClr>
                </a:solidFill>
                <a:sym typeface="Wingdings" panose="05000000000000000000" pitchFamily="2" charset="2"/>
              </a:rPr>
              <a:t></a:t>
            </a:r>
            <a:endParaRPr lang="en-US" sz="3200" dirty="0"/>
          </a:p>
          <a:p>
            <a:pPr lvl="1">
              <a:lnSpc>
                <a:spcPct val="90000"/>
              </a:lnSpc>
            </a:pPr>
            <a:endParaRPr lang="en-US" sz="2400" dirty="0"/>
          </a:p>
          <a:p>
            <a:pPr>
              <a:lnSpc>
                <a:spcPct val="90000"/>
              </a:lnSpc>
            </a:pPr>
            <a:r>
              <a:rPr lang="en-US" sz="2800" dirty="0"/>
              <a:t>Time complexity</a:t>
            </a:r>
            <a:r>
              <a:rPr lang="en-US" sz="2500" dirty="0"/>
              <a:t>:</a:t>
            </a:r>
          </a:p>
          <a:p>
            <a:pPr>
              <a:lnSpc>
                <a:spcPct val="90000"/>
              </a:lnSpc>
            </a:pPr>
            <a:endParaRPr lang="en-US" sz="2500" dirty="0"/>
          </a:p>
          <a:p>
            <a:pPr>
              <a:lnSpc>
                <a:spcPct val="90000"/>
              </a:lnSpc>
            </a:pPr>
            <a:r>
              <a:rPr lang="en-US" sz="2800" dirty="0">
                <a:solidFill>
                  <a:srgbClr val="C00000"/>
                </a:solidFill>
              </a:rPr>
              <a:t>Space complexity:                        			</a:t>
            </a:r>
            <a:r>
              <a:rPr lang="en-US" sz="3200" dirty="0">
                <a:solidFill>
                  <a:schemeClr val="accent1">
                    <a:lumMod val="75000"/>
                  </a:schemeClr>
                </a:solidFill>
                <a:sym typeface="Wingdings" panose="05000000000000000000" pitchFamily="2" charset="2"/>
              </a:rPr>
              <a:t></a:t>
            </a:r>
            <a:endParaRPr lang="en-US" sz="3200" dirty="0">
              <a:solidFill>
                <a:schemeClr val="accent1">
                  <a:lumMod val="75000"/>
                </a:schemeClr>
              </a:solidFill>
            </a:endParaRPr>
          </a:p>
          <a:p>
            <a:pPr>
              <a:lnSpc>
                <a:spcPct val="90000"/>
              </a:lnSpc>
            </a:pPr>
            <a:endParaRPr lang="en-US" sz="2800" dirty="0"/>
          </a:p>
          <a:p>
            <a:pPr>
              <a:lnSpc>
                <a:spcPct val="90000"/>
              </a:lnSpc>
            </a:pPr>
            <a:r>
              <a:rPr lang="en-US" sz="2800" dirty="0"/>
              <a:t>Optimal: </a:t>
            </a:r>
            <a:r>
              <a:rPr lang="en-US" sz="2900" dirty="0"/>
              <a:t>YES if step cost is 1. 	</a:t>
            </a:r>
            <a:r>
              <a:rPr lang="en-US" sz="3200" dirty="0">
                <a:solidFill>
                  <a:schemeClr val="accent1">
                    <a:lumMod val="75000"/>
                  </a:schemeClr>
                </a:solidFill>
                <a:sym typeface="Wingdings" panose="05000000000000000000" pitchFamily="2" charset="2"/>
              </a:rPr>
              <a:t></a:t>
            </a:r>
            <a:endParaRPr lang="en-US" sz="3200" dirty="0">
              <a:solidFill>
                <a:schemeClr val="accent1">
                  <a:lumMod val="75000"/>
                </a:schemeClr>
              </a:solidFill>
            </a:endParaRPr>
          </a:p>
          <a:p>
            <a:pPr lvl="1">
              <a:lnSpc>
                <a:spcPct val="90000"/>
              </a:lnSpc>
              <a:buFontTx/>
              <a:buNone/>
            </a:pPr>
            <a:endParaRPr lang="en-US" sz="2800" dirty="0"/>
          </a:p>
          <a:p>
            <a:pPr lvl="1">
              <a:lnSpc>
                <a:spcPct val="90000"/>
              </a:lnSpc>
              <a:buFontTx/>
              <a:buNone/>
            </a:pPr>
            <a:endParaRPr lang="en-US" sz="2800" dirty="0"/>
          </a:p>
        </p:txBody>
      </p:sp>
      <p:graphicFrame>
        <p:nvGraphicFramePr>
          <p:cNvPr id="78856" name="Object 4"/>
          <p:cNvGraphicFramePr>
            <a:graphicFrameLocks noChangeAspect="1"/>
          </p:cNvGraphicFramePr>
          <p:nvPr/>
        </p:nvGraphicFramePr>
        <p:xfrm>
          <a:off x="6096001" y="2176464"/>
          <a:ext cx="1133475" cy="549275"/>
        </p:xfrm>
        <a:graphic>
          <a:graphicData uri="http://schemas.openxmlformats.org/presentationml/2006/ole">
            <mc:AlternateContent xmlns:mc="http://schemas.openxmlformats.org/markup-compatibility/2006">
              <mc:Choice xmlns:v="urn:schemas-microsoft-com:vml" Requires="v">
                <p:oleObj spid="_x0000_s2147" name="Equation" r:id="rId4" imgW="393700" imgH="190500" progId="Equation.3">
                  <p:embed/>
                </p:oleObj>
              </mc:Choice>
              <mc:Fallback>
                <p:oleObj name="Equation" r:id="rId4" imgW="393700" imgH="190500" progId="Equation.3">
                  <p:embed/>
                  <p:pic>
                    <p:nvPicPr>
                      <p:cNvPr id="788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2176464"/>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extLst>
              <p:ext uri="{D42A27DB-BD31-4B8C-83A1-F6EECF244321}">
                <p14:modId xmlns:p14="http://schemas.microsoft.com/office/powerpoint/2010/main" val="3846937463"/>
              </p:ext>
            </p:extLst>
          </p:nvPr>
        </p:nvGraphicFramePr>
        <p:xfrm>
          <a:off x="6096000" y="3135407"/>
          <a:ext cx="1274762" cy="601662"/>
        </p:xfrm>
        <a:graphic>
          <a:graphicData uri="http://schemas.openxmlformats.org/presentationml/2006/ole">
            <mc:AlternateContent xmlns:mc="http://schemas.openxmlformats.org/markup-compatibility/2006">
              <mc:Choice xmlns:v="urn:schemas-microsoft-com:vml" Requires="v">
                <p:oleObj spid="_x0000_s2148" name="Equation" r:id="rId6" imgW="431640" imgH="203040" progId="Equation.DSMT4">
                  <p:embed/>
                </p:oleObj>
              </mc:Choice>
              <mc:Fallback>
                <p:oleObj name="Equation" r:id="rId6" imgW="431640" imgH="203040" progId="Equation.DSMT4">
                  <p:embed/>
                  <p:pic>
                    <p:nvPicPr>
                      <p:cNvPr id="78857" name="Object 5"/>
                      <p:cNvPicPr>
                        <a:picLocks noChangeAspect="1" noChangeArrowheads="1"/>
                      </p:cNvPicPr>
                      <p:nvPr/>
                    </p:nvPicPr>
                    <p:blipFill>
                      <a:blip r:embed="rId7"/>
                      <a:srcRect/>
                      <a:stretch>
                        <a:fillRect/>
                      </a:stretch>
                    </p:blipFill>
                    <p:spPr bwMode="auto">
                      <a:xfrm>
                        <a:off x="6096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44</a:t>
            </a:fld>
            <a:endParaRPr lang="en-US" altLang="en-US"/>
          </a:p>
        </p:txBody>
      </p:sp>
    </p:spTree>
    <p:extLst>
      <p:ext uri="{BB962C8B-B14F-4D97-AF65-F5344CB8AC3E}">
        <p14:creationId xmlns:p14="http://schemas.microsoft.com/office/powerpoint/2010/main" val="600920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p:txBody>
          <a:bodyPr>
            <a:normAutofit fontScale="90000"/>
          </a:bodyPr>
          <a:lstStyle/>
          <a:p>
            <a:r>
              <a:rPr lang="en-US"/>
              <a:t>Summary of algorithms</a:t>
            </a:r>
          </a:p>
        </p:txBody>
      </p:sp>
      <p:graphicFrame>
        <p:nvGraphicFramePr>
          <p:cNvPr id="148483" name="Group 3"/>
          <p:cNvGraphicFramePr>
            <a:graphicFrameLocks noGrp="1"/>
          </p:cNvGraphicFramePr>
          <p:nvPr>
            <p:ph type="tbl" idx="1"/>
          </p:nvPr>
        </p:nvGraphicFramePr>
        <p:xfrm>
          <a:off x="3173414" y="1620839"/>
          <a:ext cx="5461001" cy="3260725"/>
        </p:xfrm>
        <a:graphic>
          <a:graphicData uri="http://schemas.openxmlformats.org/drawingml/2006/table">
            <a:tbl>
              <a:tblPr/>
              <a:tblGrid>
                <a:gridCol w="1236758">
                  <a:extLst>
                    <a:ext uri="{9D8B030D-6E8A-4147-A177-3AD203B41FA5}">
                      <a16:colId xmlns:a16="http://schemas.microsoft.com/office/drawing/2014/main" val="20000"/>
                    </a:ext>
                  </a:extLst>
                </a:gridCol>
                <a:gridCol w="993680">
                  <a:extLst>
                    <a:ext uri="{9D8B030D-6E8A-4147-A177-3AD203B41FA5}">
                      <a16:colId xmlns:a16="http://schemas.microsoft.com/office/drawing/2014/main" val="20001"/>
                    </a:ext>
                  </a:extLst>
                </a:gridCol>
                <a:gridCol w="97472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89038">
                  <a:extLst>
                    <a:ext uri="{9D8B030D-6E8A-4147-A177-3AD203B41FA5}">
                      <a16:colId xmlns:a16="http://schemas.microsoft.com/office/drawing/2014/main"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9910" name="Text Box 45"/>
          <p:cNvSpPr txBox="1">
            <a:spLocks noChangeArrowheads="1"/>
          </p:cNvSpPr>
          <p:nvPr/>
        </p:nvSpPr>
        <p:spPr bwMode="auto">
          <a:xfrm>
            <a:off x="2033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4762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45</a:t>
            </a:fld>
            <a:endParaRPr lang="en-US" altLang="en-US"/>
          </a:p>
        </p:txBody>
      </p:sp>
    </p:spTree>
    <p:extLst>
      <p:ext uri="{BB962C8B-B14F-4D97-AF65-F5344CB8AC3E}">
        <p14:creationId xmlns:p14="http://schemas.microsoft.com/office/powerpoint/2010/main" val="41537989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AAD7C-7A47-C14E-A99B-73F680BBD499}"/>
              </a:ext>
            </a:extLst>
          </p:cNvPr>
          <p:cNvSpPr>
            <a:spLocks noGrp="1"/>
          </p:cNvSpPr>
          <p:nvPr>
            <p:ph type="title"/>
          </p:nvPr>
        </p:nvSpPr>
        <p:spPr/>
        <p:txBody>
          <a:bodyPr/>
          <a:lstStyle/>
          <a:p>
            <a:r>
              <a:rPr lang="en-US" dirty="0"/>
              <a:t>Impact of Task Environments</a:t>
            </a:r>
          </a:p>
        </p:txBody>
      </p:sp>
      <p:sp>
        <p:nvSpPr>
          <p:cNvPr id="5" name="Content Placeholder 4">
            <a:extLst>
              <a:ext uri="{FF2B5EF4-FFF2-40B4-BE49-F238E27FC236}">
                <a16:creationId xmlns:a16="http://schemas.microsoft.com/office/drawing/2014/main" id="{96A3967D-2090-AE4E-985C-39C57B095A9B}"/>
              </a:ext>
            </a:extLst>
          </p:cNvPr>
          <p:cNvSpPr>
            <a:spLocks noGrp="1"/>
          </p:cNvSpPr>
          <p:nvPr>
            <p:ph idx="1"/>
          </p:nvPr>
        </p:nvSpPr>
        <p:spPr/>
        <p:txBody>
          <a:bodyPr/>
          <a:lstStyle/>
          <a:p>
            <a:r>
              <a:rPr lang="en-US" dirty="0"/>
              <a:t>The properties of the task environments change the types of solutions that we need. </a:t>
            </a:r>
          </a:p>
          <a:p>
            <a:r>
              <a:rPr lang="en-US" dirty="0"/>
              <a:t>If an environment is:</a:t>
            </a:r>
          </a:p>
          <a:p>
            <a:pPr marL="342900" indent="-342900">
              <a:buFont typeface="Arial" panose="020B0604020202020204" pitchFamily="34" charset="0"/>
              <a:buChar char="•"/>
            </a:pPr>
            <a:r>
              <a:rPr lang="en-US" b="1" dirty="0"/>
              <a:t>Fully observable</a:t>
            </a:r>
          </a:p>
          <a:p>
            <a:pPr marL="342900" indent="-342900">
              <a:buFont typeface="Arial" panose="020B0604020202020204" pitchFamily="34" charset="0"/>
              <a:buChar char="•"/>
            </a:pPr>
            <a:r>
              <a:rPr lang="en-US" b="1" dirty="0"/>
              <a:t>Deterministic</a:t>
            </a:r>
          </a:p>
          <a:p>
            <a:pPr marL="342900" indent="-342900">
              <a:buFont typeface="Arial" panose="020B0604020202020204" pitchFamily="34" charset="0"/>
              <a:buChar char="•"/>
            </a:pPr>
            <a:r>
              <a:rPr lang="en-US" b="1" dirty="0"/>
              <a:t>Known environment</a:t>
            </a:r>
            <a:endParaRPr lang="en-US" i="1" dirty="0"/>
          </a:p>
          <a:p>
            <a:r>
              <a:rPr lang="en-US" i="1" dirty="0"/>
              <a:t>The solution to any problem in such an environment is a fixed sequence of actions.</a:t>
            </a:r>
          </a:p>
          <a:p>
            <a:endParaRPr lang="en-US" b="1" i="1" dirty="0"/>
          </a:p>
          <a:p>
            <a:r>
              <a:rPr lang="en-US" dirty="0"/>
              <a:t>In environments that are</a:t>
            </a:r>
          </a:p>
          <a:p>
            <a:pPr marL="342900" indent="-342900">
              <a:buFont typeface="Arial" panose="020B0604020202020204" pitchFamily="34" charset="0"/>
              <a:buChar char="•"/>
            </a:pPr>
            <a:r>
              <a:rPr lang="en-US" b="1" dirty="0"/>
              <a:t>Partially observable </a:t>
            </a:r>
            <a:r>
              <a:rPr lang="en-US" dirty="0"/>
              <a:t>or </a:t>
            </a:r>
          </a:p>
          <a:p>
            <a:pPr marL="342900" indent="-342900">
              <a:buFont typeface="Arial" panose="020B0604020202020204" pitchFamily="34" charset="0"/>
              <a:buChar char="•"/>
            </a:pPr>
            <a:r>
              <a:rPr lang="en-US" b="1" dirty="0"/>
              <a:t>Nondeterministic</a:t>
            </a:r>
          </a:p>
          <a:p>
            <a:r>
              <a:rPr lang="en-US" dirty="0"/>
              <a:t>The solution must recommend different future actions depending on the what percepts it receives.  This could be in the form of a </a:t>
            </a:r>
            <a:r>
              <a:rPr lang="en-US" i="1" dirty="0"/>
              <a:t>branching strategy.</a:t>
            </a:r>
          </a:p>
        </p:txBody>
      </p:sp>
    </p:spTree>
    <p:extLst>
      <p:ext uri="{BB962C8B-B14F-4D97-AF65-F5344CB8AC3E}">
        <p14:creationId xmlns:p14="http://schemas.microsoft.com/office/powerpoint/2010/main" val="173156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idx="1"/>
          </p:nvPr>
        </p:nvSpPr>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91601"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96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297000"/>
            <a:ext cx="7580074" cy="4570401"/>
          </a:xfrm>
          <a:prstGeom prst="rect">
            <a:avLst/>
          </a:prstGeom>
        </p:spPr>
      </p:pic>
      <p:sp>
        <p:nvSpPr>
          <p:cNvPr id="266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p:txBody>
          <a:bodyPr>
            <a:normAutofit/>
          </a:bodyPr>
          <a:lstStyle/>
          <a:p>
            <a:r>
              <a:rPr lang="en-US" dirty="0"/>
              <a:t>Example search problem: Holiday in Romania</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
        <p:nvSpPr>
          <p:cNvPr id="2" name="Date Placeholder 1"/>
          <p:cNvSpPr>
            <a:spLocks noGrp="1"/>
          </p:cNvSpPr>
          <p:nvPr>
            <p:ph type="dt" sz="half" idx="2"/>
          </p:nvPr>
        </p:nvSpPr>
        <p:spPr bwMode="auto">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26632" name="Line 4"/>
          <p:cNvSpPr>
            <a:spLocks noChangeShapeType="1"/>
          </p:cNvSpPr>
          <p:nvPr/>
        </p:nvSpPr>
        <p:spPr bwMode="auto">
          <a:xfrm flipV="1">
            <a:off x="2209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1483620" y="3055148"/>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7734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8039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2275" y="1031744"/>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1" y="1230314"/>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725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Romania</a:t>
            </a:r>
          </a:p>
        </p:txBody>
      </p:sp>
      <p:sp>
        <p:nvSpPr>
          <p:cNvPr id="27655" name="Rectangle 3"/>
          <p:cNvSpPr>
            <a:spLocks noGrp="1" noChangeArrowheads="1"/>
          </p:cNvSpPr>
          <p:nvPr>
            <p:ph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distance</a:t>
            </a:r>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spTree>
    <p:extLst>
      <p:ext uri="{BB962C8B-B14F-4D97-AF65-F5344CB8AC3E}">
        <p14:creationId xmlns:p14="http://schemas.microsoft.com/office/powerpoint/2010/main" val="4104036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idx="1"/>
          </p:nvPr>
        </p:nvSpPr>
        <p:spPr/>
        <p:txBody>
          <a:bodyPr>
            <a:normAutofit lnSpcReduction="10000"/>
          </a:bodyPr>
          <a:lstStyle/>
          <a:p>
            <a:pPr marL="914400" lvl="1" indent="-457200">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spcBef>
                <a:spcPts val="300"/>
              </a:spcBef>
              <a:buFontTx/>
              <a:buAutoNum type="arabicPeriod"/>
            </a:pPr>
            <a:endParaRPr lang="en-US" sz="200" b="1" i="1" dirty="0">
              <a:latin typeface="Times" pitchFamily="18" charset="0"/>
              <a:cs typeface="Times" pitchFamily="18" charset="0"/>
            </a:endParaRPr>
          </a:p>
          <a:p>
            <a:pPr marL="914400" lvl="1" indent="-457200">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spcBef>
                <a:spcPts val="300"/>
              </a:spcBef>
              <a:buNone/>
            </a:pP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s Actions(s) </a:t>
            </a:r>
            <a:r>
              <a:rPr lang="en-US" i="1" dirty="0"/>
              <a:t>= the set of actions that can be executed in </a:t>
            </a:r>
            <a:r>
              <a:rPr lang="en-US"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b="1" i="1" dirty="0">
                <a:latin typeface="Times" pitchFamily="18" charset="0"/>
                <a:cs typeface="Times" pitchFamily="18" charset="0"/>
              </a:rPr>
              <a:t>s</a:t>
            </a:r>
            <a:r>
              <a:rPr lang="en-US" dirty="0"/>
              <a:t>.</a:t>
            </a:r>
          </a:p>
          <a:p>
            <a:pPr marL="914400" lvl="1" indent="-457200">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spcBef>
                <a:spcPts val="300"/>
              </a:spcBef>
              <a:buNone/>
            </a:pPr>
            <a:r>
              <a:rPr lang="en-US"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b="1" i="1" dirty="0">
                <a:latin typeface="Times" pitchFamily="18" charset="0"/>
                <a:cs typeface="Times" pitchFamily="18" charset="0"/>
              </a:rPr>
              <a:t>s </a:t>
            </a:r>
          </a:p>
          <a:p>
            <a:pPr marL="914400" lvl="2" indent="0">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solidFill>
                  <a:schemeClr val="accent2"/>
                </a:solidFill>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spcBef>
                <a:spcPts val="300"/>
              </a:spcBef>
              <a:buNone/>
            </a:pPr>
            <a:r>
              <a:rPr lang="en-US" dirty="0"/>
              <a:t>e.g. sum of distances, number of actions executed, …</a:t>
            </a:r>
          </a:p>
          <a:p>
            <a:pPr marL="914400" lvl="2" indent="0">
              <a:spcBef>
                <a:spcPts val="300"/>
              </a:spcBef>
              <a:buNone/>
            </a:pPr>
            <a:r>
              <a:rPr lang="en-US" b="1" i="1" dirty="0">
                <a:latin typeface="Times" pitchFamily="18" charset="0"/>
                <a:cs typeface="Times" pitchFamily="18" charset="0"/>
              </a:rPr>
              <a:t>c(</a:t>
            </a:r>
            <a:r>
              <a:rPr lang="en-US" b="1" i="1" dirty="0" err="1">
                <a:latin typeface="Times" pitchFamily="18" charset="0"/>
                <a:cs typeface="Times" pitchFamily="18" charset="0"/>
              </a:rPr>
              <a:t>x,a,y</a:t>
            </a:r>
            <a:r>
              <a:rPr lang="en-US" b="1" i="1" dirty="0">
                <a:latin typeface="Times" pitchFamily="18" charset="0"/>
                <a:cs typeface="Times" pitchFamily="18" charset="0"/>
              </a:rPr>
              <a:t>) </a:t>
            </a:r>
            <a:r>
              <a:rPr lang="en-US" dirty="0"/>
              <a:t>is the step cost, assumed </a:t>
            </a:r>
            <a:r>
              <a:rPr lang="en-US" b="1" i="1" dirty="0">
                <a:latin typeface="Times" pitchFamily="18" charset="0"/>
                <a:cs typeface="Times" pitchFamily="18" charset="0"/>
              </a:rPr>
              <a:t>≥</a:t>
            </a:r>
            <a:r>
              <a:rPr lang="en-US" dirty="0"/>
              <a:t> 0</a:t>
            </a:r>
          </a:p>
          <a:p>
            <a:pPr lvl="3">
              <a:spcBef>
                <a:spcPts val="300"/>
              </a:spcBef>
            </a:pPr>
            <a:r>
              <a:rPr lang="en-US" dirty="0">
                <a:solidFill>
                  <a:srgbClr val="000000"/>
                </a:solidFill>
              </a:rPr>
              <a:t>(where action </a:t>
            </a:r>
            <a:r>
              <a:rPr lang="en-US" b="1" i="1" dirty="0">
                <a:solidFill>
                  <a:srgbClr val="000000"/>
                </a:solidFill>
                <a:latin typeface="Times" pitchFamily="18" charset="0"/>
                <a:cs typeface="Times" pitchFamily="18" charset="0"/>
              </a:rPr>
              <a:t>a </a:t>
            </a:r>
            <a:r>
              <a:rPr lang="en-US" dirty="0">
                <a:solidFill>
                  <a:srgbClr val="000000"/>
                </a:solidFill>
              </a:rPr>
              <a:t>goes from state </a:t>
            </a:r>
            <a:r>
              <a:rPr lang="en-US" b="1" i="1" dirty="0">
                <a:solidFill>
                  <a:srgbClr val="000000"/>
                </a:solidFill>
                <a:latin typeface="Times" pitchFamily="18" charset="0"/>
                <a:cs typeface="Times" pitchFamily="18" charset="0"/>
              </a:rPr>
              <a:t>x</a:t>
            </a:r>
            <a:r>
              <a:rPr lang="en-US" dirty="0">
                <a:solidFill>
                  <a:srgbClr val="000000"/>
                </a:solidFill>
              </a:rPr>
              <a:t> to state </a:t>
            </a:r>
            <a:r>
              <a:rPr lang="en-US" b="1" i="1" dirty="0">
                <a:solidFill>
                  <a:srgbClr val="000000"/>
                </a:solidFill>
                <a:latin typeface="Times" pitchFamily="18" charset="0"/>
                <a:cs typeface="Times" pitchFamily="18" charset="0"/>
              </a:rPr>
              <a:t>y</a:t>
            </a:r>
            <a:r>
              <a:rPr lang="en-US" i="1" dirty="0">
                <a:solidFill>
                  <a:srgbClr val="000000"/>
                </a:solidFill>
              </a:rPr>
              <a:t>)</a:t>
            </a:r>
            <a:endParaRPr lang="en-US" dirty="0"/>
          </a:p>
          <a:p>
            <a:pPr marL="914400" lvl="1" indent="-457200">
              <a:spcBef>
                <a:spcPts val="300"/>
              </a:spcBef>
              <a:buFont typeface="+mj-lt"/>
              <a:buAutoNum type="arabicPeriod" startAt="6"/>
            </a:pPr>
            <a:r>
              <a:rPr lang="en-US" i="1" dirty="0">
                <a:solidFill>
                  <a:schemeClr val="accent2"/>
                </a:solidFill>
              </a:rPr>
              <a:t>Goal test: </a:t>
            </a:r>
            <a:r>
              <a:rPr lang="en-US" b="1" i="1" dirty="0">
                <a:latin typeface="Times" pitchFamily="18" charset="0"/>
                <a:cs typeface="Times" pitchFamily="18" charset="0"/>
              </a:rPr>
              <a:t>Goal(s)</a:t>
            </a:r>
          </a:p>
          <a:p>
            <a:pPr marL="914400" lvl="2" indent="0">
              <a:spcBef>
                <a:spcPts val="300"/>
              </a:spcBef>
              <a:buNone/>
            </a:pPr>
            <a:r>
              <a:rPr lang="en-US" dirty="0"/>
              <a:t> Can be implicit, e.g. </a:t>
            </a:r>
            <a:r>
              <a:rPr lang="en-US" sz="2400" b="1" i="1" dirty="0">
                <a:latin typeface="Times" pitchFamily="18" charset="0"/>
                <a:cs typeface="Times" pitchFamily="18" charset="0"/>
              </a:rPr>
              <a:t>checkmate(s)</a:t>
            </a:r>
          </a:p>
          <a:p>
            <a:pPr marL="914400" lvl="2" indent="0">
              <a:spcBef>
                <a:spcPts val="300"/>
              </a:spcBef>
              <a:buNone/>
            </a:pPr>
            <a:r>
              <a:rPr lang="en-US" i="1" dirty="0"/>
              <a:t> </a:t>
            </a:r>
            <a:r>
              <a:rPr lang="en-US" sz="2400" b="1" i="1" dirty="0">
                <a:latin typeface="Times" pitchFamily="18" charset="0"/>
                <a:cs typeface="Times" pitchFamily="18" charset="0"/>
              </a:rPr>
              <a:t>s</a:t>
            </a:r>
            <a:r>
              <a:rPr lang="en-US" i="1" dirty="0"/>
              <a:t> </a:t>
            </a:r>
            <a:r>
              <a:rPr lang="en-US" dirty="0"/>
              <a:t>is a </a:t>
            </a:r>
            <a:r>
              <a:rPr lang="en-US" i="1" dirty="0"/>
              <a:t>goal</a:t>
            </a:r>
            <a:r>
              <a:rPr lang="en-US" dirty="0"/>
              <a:t> </a:t>
            </a:r>
            <a:r>
              <a:rPr lang="en-US" i="1" dirty="0"/>
              <a:t>state</a:t>
            </a:r>
            <a:r>
              <a:rPr lang="en-US" dirty="0"/>
              <a:t> if </a:t>
            </a:r>
            <a:r>
              <a:rPr lang="en-US" sz="2400" b="1" i="1" dirty="0">
                <a:latin typeface="Times" pitchFamily="18" charset="0"/>
                <a:cs typeface="Times" pitchFamily="18" charset="0"/>
              </a:rPr>
              <a:t>Goal(s) </a:t>
            </a:r>
            <a:r>
              <a:rPr lang="en-US" dirty="0"/>
              <a:t>is</a:t>
            </a:r>
            <a:r>
              <a:rPr lang="en-US" i="1" dirty="0"/>
              <a:t> true</a:t>
            </a:r>
          </a:p>
          <a:p>
            <a:pPr lvl="1">
              <a:lnSpc>
                <a:spcPct val="90000"/>
              </a:lnSpc>
            </a:pPr>
            <a:endParaRPr 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spTree>
    <p:extLst>
      <p:ext uri="{BB962C8B-B14F-4D97-AF65-F5344CB8AC3E}">
        <p14:creationId xmlns:p14="http://schemas.microsoft.com/office/powerpoint/2010/main" val="83974642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7031</TotalTime>
  <Words>4249</Words>
  <Application>Microsoft Macintosh PowerPoint</Application>
  <PresentationFormat>Widescreen</PresentationFormat>
  <Paragraphs>707</Paragraphs>
  <Slides>45</Slides>
  <Notes>38</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9" baseType="lpstr">
      <vt:lpstr>Arial</vt:lpstr>
      <vt:lpstr>Calibri</vt:lpstr>
      <vt:lpstr>Consolas</vt:lpstr>
      <vt:lpstr>Courier New</vt:lpstr>
      <vt:lpstr>Engravers MT</vt:lpstr>
      <vt:lpstr>Monotype Corsiva</vt:lpstr>
      <vt:lpstr>Open Sans</vt:lpstr>
      <vt:lpstr>Open Sans SemiBold</vt:lpstr>
      <vt:lpstr>Symbol</vt:lpstr>
      <vt:lpstr>Tahoma</vt:lpstr>
      <vt:lpstr>Times</vt:lpstr>
      <vt:lpstr>Times New Roman</vt:lpstr>
      <vt:lpstr>Office Theme</vt:lpstr>
      <vt:lpstr>Equation</vt:lpstr>
      <vt:lpstr>Search Problems</vt:lpstr>
      <vt:lpstr>Problem Solving Agents &amp; Problem Formulation</vt:lpstr>
      <vt:lpstr>Reflex Agents</vt:lpstr>
      <vt:lpstr>Problem-Solving Agent </vt:lpstr>
      <vt:lpstr>Impact of Task Environments</vt:lpstr>
      <vt:lpstr>Example search problem: 8-puzzle</vt:lpstr>
      <vt:lpstr>Example search problem: Holiday in Romania</vt:lpstr>
      <vt:lpstr>Holiday in Romania</vt:lpstr>
      <vt:lpstr>More formally, a problem is defined by:</vt:lpstr>
      <vt:lpstr>Vacuum World</vt:lpstr>
      <vt:lpstr>Vacuum World</vt:lpstr>
      <vt:lpstr>Solutions &amp; Optimal Solutions</vt:lpstr>
      <vt:lpstr>Art: Formulating a Search Problem</vt:lpstr>
      <vt:lpstr>Example: 8-puzzle</vt:lpstr>
      <vt:lpstr>Example: 8-puzzle</vt:lpstr>
      <vt:lpstr>Hard subtask: Selecting a state space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Time Complexity</vt:lpstr>
      <vt:lpstr>ID search, Evaluation</vt:lpstr>
      <vt:lpstr>Summary of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46</cp:revision>
  <dcterms:created xsi:type="dcterms:W3CDTF">2020-09-10T18:06:19Z</dcterms:created>
  <dcterms:modified xsi:type="dcterms:W3CDTF">2020-09-15T15:20:30Z</dcterms:modified>
</cp:coreProperties>
</file>